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60" r:id="rId4"/>
    <p:sldId id="258" r:id="rId5"/>
    <p:sldId id="259" r:id="rId6"/>
    <p:sldId id="263" r:id="rId7"/>
    <p:sldId id="261" r:id="rId8"/>
    <p:sldId id="262" r:id="rId9"/>
    <p:sldId id="264" r:id="rId10"/>
    <p:sldId id="265" r:id="rId11"/>
    <p:sldId id="266" r:id="rId12"/>
    <p:sldId id="267" r:id="rId13"/>
    <p:sldId id="269"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584C29-C358-47F2-A2DE-AE6254501AC4}" type="datetimeFigureOut">
              <a:rPr lang="en-US" smtClean="0"/>
              <a:t>10/29/2015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1C59A-4F4F-4FB5-BA2E-55B2306EF58E}" type="slidenum">
              <a:rPr lang="en-US" smtClean="0"/>
              <a:t>‹#›</a:t>
            </a:fld>
            <a:endParaRPr lang="en-US"/>
          </a:p>
        </p:txBody>
      </p:sp>
    </p:spTree>
    <p:extLst>
      <p:ext uri="{BB962C8B-B14F-4D97-AF65-F5344CB8AC3E}">
        <p14:creationId xmlns:p14="http://schemas.microsoft.com/office/powerpoint/2010/main" val="397764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1</a:t>
            </a:fld>
            <a:endParaRPr lang="en-US"/>
          </a:p>
        </p:txBody>
      </p:sp>
    </p:spTree>
    <p:extLst>
      <p:ext uri="{BB962C8B-B14F-4D97-AF65-F5344CB8AC3E}">
        <p14:creationId xmlns:p14="http://schemas.microsoft.com/office/powerpoint/2010/main" val="2676050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10</a:t>
            </a:fld>
            <a:endParaRPr lang="en-US"/>
          </a:p>
        </p:txBody>
      </p:sp>
    </p:spTree>
    <p:extLst>
      <p:ext uri="{BB962C8B-B14F-4D97-AF65-F5344CB8AC3E}">
        <p14:creationId xmlns:p14="http://schemas.microsoft.com/office/powerpoint/2010/main" val="3426356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11</a:t>
            </a:fld>
            <a:endParaRPr lang="en-US"/>
          </a:p>
        </p:txBody>
      </p:sp>
    </p:spTree>
    <p:extLst>
      <p:ext uri="{BB962C8B-B14F-4D97-AF65-F5344CB8AC3E}">
        <p14:creationId xmlns:p14="http://schemas.microsoft.com/office/powerpoint/2010/main" val="2812081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12</a:t>
            </a:fld>
            <a:endParaRPr lang="en-US"/>
          </a:p>
        </p:txBody>
      </p:sp>
    </p:spTree>
    <p:extLst>
      <p:ext uri="{BB962C8B-B14F-4D97-AF65-F5344CB8AC3E}">
        <p14:creationId xmlns:p14="http://schemas.microsoft.com/office/powerpoint/2010/main" val="2719835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13</a:t>
            </a:fld>
            <a:endParaRPr lang="en-US"/>
          </a:p>
        </p:txBody>
      </p:sp>
    </p:spTree>
    <p:extLst>
      <p:ext uri="{BB962C8B-B14F-4D97-AF65-F5344CB8AC3E}">
        <p14:creationId xmlns:p14="http://schemas.microsoft.com/office/powerpoint/2010/main" val="1590450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14</a:t>
            </a:fld>
            <a:endParaRPr lang="en-US"/>
          </a:p>
        </p:txBody>
      </p:sp>
    </p:spTree>
    <p:extLst>
      <p:ext uri="{BB962C8B-B14F-4D97-AF65-F5344CB8AC3E}">
        <p14:creationId xmlns:p14="http://schemas.microsoft.com/office/powerpoint/2010/main" val="465995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15</a:t>
            </a:fld>
            <a:endParaRPr lang="en-US"/>
          </a:p>
        </p:txBody>
      </p:sp>
    </p:spTree>
    <p:extLst>
      <p:ext uri="{BB962C8B-B14F-4D97-AF65-F5344CB8AC3E}">
        <p14:creationId xmlns:p14="http://schemas.microsoft.com/office/powerpoint/2010/main" val="3648785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16</a:t>
            </a:fld>
            <a:endParaRPr lang="en-US"/>
          </a:p>
        </p:txBody>
      </p:sp>
    </p:spTree>
    <p:extLst>
      <p:ext uri="{BB962C8B-B14F-4D97-AF65-F5344CB8AC3E}">
        <p14:creationId xmlns:p14="http://schemas.microsoft.com/office/powerpoint/2010/main" val="1567581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2</a:t>
            </a:fld>
            <a:endParaRPr lang="en-US"/>
          </a:p>
        </p:txBody>
      </p:sp>
    </p:spTree>
    <p:extLst>
      <p:ext uri="{BB962C8B-B14F-4D97-AF65-F5344CB8AC3E}">
        <p14:creationId xmlns:p14="http://schemas.microsoft.com/office/powerpoint/2010/main" val="3119324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3</a:t>
            </a:fld>
            <a:endParaRPr lang="en-US"/>
          </a:p>
        </p:txBody>
      </p:sp>
    </p:spTree>
    <p:extLst>
      <p:ext uri="{BB962C8B-B14F-4D97-AF65-F5344CB8AC3E}">
        <p14:creationId xmlns:p14="http://schemas.microsoft.com/office/powerpoint/2010/main" val="2293607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4</a:t>
            </a:fld>
            <a:endParaRPr lang="en-US"/>
          </a:p>
        </p:txBody>
      </p:sp>
    </p:spTree>
    <p:extLst>
      <p:ext uri="{BB962C8B-B14F-4D97-AF65-F5344CB8AC3E}">
        <p14:creationId xmlns:p14="http://schemas.microsoft.com/office/powerpoint/2010/main" val="163006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5</a:t>
            </a:fld>
            <a:endParaRPr lang="en-US"/>
          </a:p>
        </p:txBody>
      </p:sp>
    </p:spTree>
    <p:extLst>
      <p:ext uri="{BB962C8B-B14F-4D97-AF65-F5344CB8AC3E}">
        <p14:creationId xmlns:p14="http://schemas.microsoft.com/office/powerpoint/2010/main" val="592841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6</a:t>
            </a:fld>
            <a:endParaRPr lang="en-US"/>
          </a:p>
        </p:txBody>
      </p:sp>
    </p:spTree>
    <p:extLst>
      <p:ext uri="{BB962C8B-B14F-4D97-AF65-F5344CB8AC3E}">
        <p14:creationId xmlns:p14="http://schemas.microsoft.com/office/powerpoint/2010/main" val="2866419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7</a:t>
            </a:fld>
            <a:endParaRPr lang="en-US"/>
          </a:p>
        </p:txBody>
      </p:sp>
    </p:spTree>
    <p:extLst>
      <p:ext uri="{BB962C8B-B14F-4D97-AF65-F5344CB8AC3E}">
        <p14:creationId xmlns:p14="http://schemas.microsoft.com/office/powerpoint/2010/main" val="1040787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8</a:t>
            </a:fld>
            <a:endParaRPr lang="en-US"/>
          </a:p>
        </p:txBody>
      </p:sp>
    </p:spTree>
    <p:extLst>
      <p:ext uri="{BB962C8B-B14F-4D97-AF65-F5344CB8AC3E}">
        <p14:creationId xmlns:p14="http://schemas.microsoft.com/office/powerpoint/2010/main" val="1212426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1C59A-4F4F-4FB5-BA2E-55B2306EF58E}" type="slidenum">
              <a:rPr lang="en-US" smtClean="0"/>
              <a:t>9</a:t>
            </a:fld>
            <a:endParaRPr lang="en-US"/>
          </a:p>
        </p:txBody>
      </p:sp>
    </p:spTree>
    <p:extLst>
      <p:ext uri="{BB962C8B-B14F-4D97-AF65-F5344CB8AC3E}">
        <p14:creationId xmlns:p14="http://schemas.microsoft.com/office/powerpoint/2010/main" val="279795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173FF9-59DE-4764-AA7D-E44DAE941A14}" type="datetime1">
              <a:rPr lang="en-US" smtClean="0"/>
              <a:t>10/29/2015</a:t>
            </a:fld>
            <a:endParaRPr lang="en-US"/>
          </a:p>
        </p:txBody>
      </p:sp>
      <p:sp>
        <p:nvSpPr>
          <p:cNvPr id="5" name="Footer Placeholder 4"/>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6" name="Slide Number Placeholder 5"/>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397418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766CCD-D2C4-4514-A7B0-B231151E5048}" type="datetime1">
              <a:rPr lang="en-US" smtClean="0"/>
              <a:t>10/29/2015</a:t>
            </a:fld>
            <a:endParaRPr lang="en-US"/>
          </a:p>
        </p:txBody>
      </p:sp>
      <p:sp>
        <p:nvSpPr>
          <p:cNvPr id="5" name="Footer Placeholder 4"/>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6" name="Slide Number Placeholder 5"/>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3781211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41FA7-103D-4673-8277-D67FB731305B}" type="datetime1">
              <a:rPr lang="en-US" smtClean="0"/>
              <a:t>10/29/2015</a:t>
            </a:fld>
            <a:endParaRPr lang="en-US"/>
          </a:p>
        </p:txBody>
      </p:sp>
      <p:sp>
        <p:nvSpPr>
          <p:cNvPr id="5" name="Footer Placeholder 4"/>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6" name="Slide Number Placeholder 5"/>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425936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80DE9A-ACF5-4CB5-B473-07A8CDF49C88}" type="datetime1">
              <a:rPr lang="en-US" smtClean="0"/>
              <a:t>10/29/2015</a:t>
            </a:fld>
            <a:endParaRPr lang="en-US"/>
          </a:p>
        </p:txBody>
      </p:sp>
      <p:sp>
        <p:nvSpPr>
          <p:cNvPr id="5" name="Footer Placeholder 4"/>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6" name="Slide Number Placeholder 5"/>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238827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1C8D5C-E9AD-4263-A928-6B689907F2BE}" type="datetime1">
              <a:rPr lang="en-US" smtClean="0"/>
              <a:t>10/29/2015</a:t>
            </a:fld>
            <a:endParaRPr lang="en-US"/>
          </a:p>
        </p:txBody>
      </p:sp>
      <p:sp>
        <p:nvSpPr>
          <p:cNvPr id="5" name="Footer Placeholder 4"/>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6" name="Slide Number Placeholder 5"/>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334050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28BE3C-1B92-4F03-BE9E-1B391FFA05B7}" type="datetime1">
              <a:rPr lang="en-US" smtClean="0"/>
              <a:t>10/29/2015</a:t>
            </a:fld>
            <a:endParaRPr lang="en-US"/>
          </a:p>
        </p:txBody>
      </p:sp>
      <p:sp>
        <p:nvSpPr>
          <p:cNvPr id="6" name="Footer Placeholder 5"/>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7" name="Slide Number Placeholder 6"/>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2440118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A16A4A-CC1E-47AE-984B-0A45792FCBDD}" type="datetime1">
              <a:rPr lang="en-US" smtClean="0"/>
              <a:t>10/29/2015</a:t>
            </a:fld>
            <a:endParaRPr lang="en-US"/>
          </a:p>
        </p:txBody>
      </p:sp>
      <p:sp>
        <p:nvSpPr>
          <p:cNvPr id="8" name="Footer Placeholder 7"/>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9" name="Slide Number Placeholder 8"/>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4484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CFE49E-4782-465A-9704-C84E166DE3EF}" type="datetime1">
              <a:rPr lang="en-US" smtClean="0"/>
              <a:t>10/29/2015</a:t>
            </a:fld>
            <a:endParaRPr lang="en-US"/>
          </a:p>
        </p:txBody>
      </p:sp>
      <p:sp>
        <p:nvSpPr>
          <p:cNvPr id="4" name="Footer Placeholder 3"/>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5" name="Slide Number Placeholder 4"/>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249603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92B86-E640-4108-8C6C-2A2D2DB68AF6}" type="datetime1">
              <a:rPr lang="en-US" smtClean="0"/>
              <a:t>10/29/2015</a:t>
            </a:fld>
            <a:endParaRPr lang="en-US"/>
          </a:p>
        </p:txBody>
      </p:sp>
      <p:sp>
        <p:nvSpPr>
          <p:cNvPr id="3" name="Footer Placeholder 2"/>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4" name="Slide Number Placeholder 3"/>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370712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59B34-F172-4F9A-8AC7-4350BA0BE769}" type="datetime1">
              <a:rPr lang="en-US" smtClean="0"/>
              <a:t>10/29/2015</a:t>
            </a:fld>
            <a:endParaRPr lang="en-US"/>
          </a:p>
        </p:txBody>
      </p:sp>
      <p:sp>
        <p:nvSpPr>
          <p:cNvPr id="6" name="Footer Placeholder 5"/>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7" name="Slide Number Placeholder 6"/>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224523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E2FC2-60AB-4A36-A019-5343A8CF62B5}" type="datetime1">
              <a:rPr lang="en-US" smtClean="0"/>
              <a:t>10/29/2015</a:t>
            </a:fld>
            <a:endParaRPr lang="en-US"/>
          </a:p>
        </p:txBody>
      </p:sp>
      <p:sp>
        <p:nvSpPr>
          <p:cNvPr id="6" name="Footer Placeholder 5"/>
          <p:cNvSpPr>
            <a:spLocks noGrp="1"/>
          </p:cNvSpPr>
          <p:nvPr>
            <p:ph type="ftr" sz="quarter" idx="11"/>
          </p:nvPr>
        </p:nvSpPr>
        <p:spPr/>
        <p:txBody>
          <a:bodyPr/>
          <a:lstStyle/>
          <a:p>
            <a:r>
              <a:rPr lang="en-US" smtClean="0"/>
              <a:t>This presentation does not contain any proprietary, confidential, or otherwise restricted information</a:t>
            </a:r>
            <a:endParaRPr lang="en-US"/>
          </a:p>
        </p:txBody>
      </p:sp>
      <p:sp>
        <p:nvSpPr>
          <p:cNvPr id="7" name="Slide Number Placeholder 6"/>
          <p:cNvSpPr>
            <a:spLocks noGrp="1"/>
          </p:cNvSpPr>
          <p:nvPr>
            <p:ph type="sldNum" sz="quarter" idx="12"/>
          </p:nvPr>
        </p:nvSpPr>
        <p:spPr/>
        <p:txBody>
          <a:bodyPr/>
          <a:lstStyle/>
          <a:p>
            <a:fld id="{59E2E194-9AA7-4E0F-B9B5-7BF3539B85B3}" type="slidenum">
              <a:rPr lang="en-US" smtClean="0"/>
              <a:t>‹#›</a:t>
            </a:fld>
            <a:endParaRPr lang="en-US"/>
          </a:p>
        </p:txBody>
      </p:sp>
    </p:spTree>
    <p:extLst>
      <p:ext uri="{BB962C8B-B14F-4D97-AF65-F5344CB8AC3E}">
        <p14:creationId xmlns:p14="http://schemas.microsoft.com/office/powerpoint/2010/main" val="388632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82528-F279-4867-8053-444070FCD3B5}" type="datetime1">
              <a:rPr lang="en-US" smtClean="0"/>
              <a:t>10/29/2015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This presentation does not contain any proprietary, confidential, or otherwise restricted information</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2E194-9AA7-4E0F-B9B5-7BF3539B85B3}" type="slidenum">
              <a:rPr lang="en-US" smtClean="0"/>
              <a:t>‹#›</a:t>
            </a:fld>
            <a:endParaRPr lang="en-US"/>
          </a:p>
        </p:txBody>
      </p:sp>
    </p:spTree>
    <p:extLst>
      <p:ext uri="{BB962C8B-B14F-4D97-AF65-F5344CB8AC3E}">
        <p14:creationId xmlns:p14="http://schemas.microsoft.com/office/powerpoint/2010/main" val="2221049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hyperlink" Target="mailto:ugurpasa@engr.uconn.edu" TargetMode="External"/><Relationship Id="rId3" Type="http://schemas.openxmlformats.org/officeDocument/2006/relationships/hyperlink" Target="mailto:jsp7@hawaii.edu" TargetMode="External"/><Relationship Id="rId7"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1210233"/>
            <a:ext cx="8283388" cy="3254191"/>
          </a:xfrm>
        </p:spPr>
        <p:txBody>
          <a:bodyPr anchor="t">
            <a:normAutofit fontScale="90000"/>
          </a:bodyPr>
          <a:lstStyle/>
          <a:p>
            <a:pPr>
              <a:lnSpc>
                <a:spcPct val="100000"/>
              </a:lnSpc>
            </a:pPr>
            <a:r>
              <a:rPr lang="en-US" sz="3200" b="1" dirty="0" smtClean="0">
                <a:solidFill>
                  <a:srgbClr val="0000FF"/>
                </a:solidFill>
              </a:rPr>
              <a:t>DoE Funded Cleanser Compatibility Study</a:t>
            </a:r>
            <a:br>
              <a:rPr lang="en-US" sz="3200" b="1" dirty="0" smtClean="0">
                <a:solidFill>
                  <a:srgbClr val="0000FF"/>
                </a:solidFill>
              </a:rPr>
            </a:br>
            <a:r>
              <a:rPr lang="en-US" sz="3200" b="1" dirty="0" smtClean="0">
                <a:solidFill>
                  <a:srgbClr val="0000FF"/>
                </a:solidFill>
              </a:rPr>
              <a:t>with </a:t>
            </a:r>
            <a:br>
              <a:rPr lang="en-US" sz="3200" b="1" dirty="0" smtClean="0">
                <a:solidFill>
                  <a:srgbClr val="0000FF"/>
                </a:solidFill>
              </a:rPr>
            </a:br>
            <a:r>
              <a:rPr lang="en-US" sz="3200" b="1" dirty="0" smtClean="0">
                <a:solidFill>
                  <a:srgbClr val="0000FF"/>
                </a:solidFill>
              </a:rPr>
              <a:t>PEM Fuel Cells</a:t>
            </a:r>
            <a:br>
              <a:rPr lang="en-US" sz="3200" b="1" dirty="0" smtClean="0">
                <a:solidFill>
                  <a:srgbClr val="0000FF"/>
                </a:solidFill>
              </a:rPr>
            </a:br>
            <a:r>
              <a:rPr lang="en-US" sz="3200" b="1" dirty="0" smtClean="0"/>
              <a:t/>
            </a:r>
            <a:br>
              <a:rPr lang="en-US" sz="3200" b="1" dirty="0" smtClean="0"/>
            </a:br>
            <a:r>
              <a:rPr lang="en-US" sz="3200" b="1" dirty="0" smtClean="0">
                <a:solidFill>
                  <a:srgbClr val="C00000"/>
                </a:solidFill>
              </a:rPr>
              <a:t>Final Summary</a:t>
            </a:r>
            <a:r>
              <a:rPr lang="en-US" sz="3200" b="1" dirty="0" smtClean="0"/>
              <a:t/>
            </a:r>
            <a:br>
              <a:rPr lang="en-US" sz="3200" b="1" dirty="0" smtClean="0"/>
            </a:br>
            <a:r>
              <a:rPr lang="en-US" sz="3200" b="1" dirty="0" smtClean="0"/>
              <a:t/>
            </a:r>
            <a:br>
              <a:rPr lang="en-US" sz="3200" b="1" dirty="0" smtClean="0"/>
            </a:br>
            <a:r>
              <a:rPr lang="en-US" sz="2800" b="1" dirty="0"/>
              <a:t>Award Number:</a:t>
            </a:r>
            <a:r>
              <a:rPr lang="en-US" sz="2800" dirty="0"/>
              <a:t> DE-EE0000467</a:t>
            </a:r>
            <a:br>
              <a:rPr lang="en-US" sz="2800" dirty="0"/>
            </a:br>
            <a:endParaRPr lang="en-US" sz="3200" b="1" dirty="0"/>
          </a:p>
        </p:txBody>
      </p:sp>
      <p:sp>
        <p:nvSpPr>
          <p:cNvPr id="3" name="Subtitle 2"/>
          <p:cNvSpPr>
            <a:spLocks noGrp="1"/>
          </p:cNvSpPr>
          <p:nvPr>
            <p:ph type="subTitle" idx="1"/>
          </p:nvPr>
        </p:nvSpPr>
        <p:spPr>
          <a:xfrm>
            <a:off x="1156448" y="4679575"/>
            <a:ext cx="6858000" cy="1075765"/>
          </a:xfrm>
        </p:spPr>
        <p:txBody>
          <a:bodyPr/>
          <a:lstStyle/>
          <a:p>
            <a:r>
              <a:rPr lang="en-US" dirty="0" smtClean="0"/>
              <a:t>W. Collins</a:t>
            </a:r>
          </a:p>
          <a:p>
            <a:r>
              <a:rPr lang="en-US" dirty="0" smtClean="0"/>
              <a:t>2015 November 03</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1</a:t>
            </a:fld>
            <a:endParaRPr lang="en-US"/>
          </a:p>
        </p:txBody>
      </p:sp>
    </p:spTree>
    <p:extLst>
      <p:ext uri="{BB962C8B-B14F-4D97-AF65-F5344CB8AC3E}">
        <p14:creationId xmlns:p14="http://schemas.microsoft.com/office/powerpoint/2010/main" val="2809090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smtClean="0">
                <a:latin typeface="Arial" panose="020B0604020202020204" pitchFamily="34" charset="0"/>
                <a:cs typeface="Arial" panose="020B0604020202020204" pitchFamily="34" charset="0"/>
              </a:rPr>
              <a:t>Results</a:t>
            </a:r>
            <a:r>
              <a:rPr lang="en-US" sz="2000" b="1" u="sng" dirty="0">
                <a:latin typeface="Arial" panose="020B0604020202020204" pitchFamily="34" charset="0"/>
                <a:cs typeface="Arial" panose="020B0604020202020204" pitchFamily="34" charset="0"/>
              </a:rPr>
              <a:t>:</a:t>
            </a:r>
          </a:p>
        </p:txBody>
      </p:sp>
      <p:sp>
        <p:nvSpPr>
          <p:cNvPr id="3" name="Subtitle 2"/>
          <p:cNvSpPr>
            <a:spLocks noGrp="1"/>
          </p:cNvSpPr>
          <p:nvPr>
            <p:ph type="subTitle" idx="1"/>
          </p:nvPr>
        </p:nvSpPr>
        <p:spPr>
          <a:xfrm>
            <a:off x="739588" y="1573306"/>
            <a:ext cx="7664824" cy="4020670"/>
          </a:xfrm>
        </p:spPr>
        <p:txBody>
          <a:bodyPr>
            <a:normAutofit/>
          </a:bodyPr>
          <a:lstStyle/>
          <a:p>
            <a:pPr algn="just">
              <a:lnSpc>
                <a:spcPct val="100000"/>
              </a:lnSpc>
              <a:spcBef>
                <a:spcPts val="0"/>
              </a:spcBef>
            </a:pP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two agents selected to represent cations, Samples “A” and “C”, decayed at a moderate rate (~1 to 5 mV/</a:t>
            </a:r>
            <a:r>
              <a:rPr lang="en-US" sz="1800" dirty="0" err="1">
                <a:latin typeface="Arial" panose="020B0604020202020204" pitchFamily="34" charset="0"/>
                <a:cs typeface="Arial" panose="020B0604020202020204" pitchFamily="34" charset="0"/>
              </a:rPr>
              <a:t>hr</a:t>
            </a:r>
            <a:r>
              <a:rPr lang="en-US" sz="1800" dirty="0">
                <a:latin typeface="Arial" panose="020B0604020202020204" pitchFamily="34" charset="0"/>
                <a:cs typeface="Arial" panose="020B0604020202020204" pitchFamily="34" charset="0"/>
              </a:rPr>
              <a:t>) and did not recover in the time frame of a single vehicle fill.  This conclusion is based on the performance history, IR measurements and EIS measurements. </a:t>
            </a:r>
            <a:endParaRPr lang="en-US" sz="1800" dirty="0" smtClean="0">
              <a:latin typeface="Arial" panose="020B0604020202020204" pitchFamily="34" charset="0"/>
              <a:cs typeface="Arial" panose="020B0604020202020204" pitchFamily="34" charset="0"/>
            </a:endParaRPr>
          </a:p>
          <a:p>
            <a:pPr algn="just">
              <a:lnSpc>
                <a:spcPct val="100000"/>
              </a:lnSpc>
              <a:spcBef>
                <a:spcPts val="0"/>
              </a:spcBef>
            </a:pPr>
            <a:endParaRPr lang="en-US" sz="1800" dirty="0">
              <a:latin typeface="Arial" panose="020B0604020202020204" pitchFamily="34" charset="0"/>
              <a:cs typeface="Arial" panose="020B0604020202020204" pitchFamily="34" charset="0"/>
            </a:endParaRPr>
          </a:p>
          <a:p>
            <a:pPr algn="just">
              <a:lnSpc>
                <a:spcPct val="100000"/>
              </a:lnSpc>
              <a:spcBef>
                <a:spcPts val="0"/>
              </a:spcBef>
            </a:pPr>
            <a:r>
              <a:rPr lang="en-US" sz="1800" dirty="0">
                <a:latin typeface="Arial" panose="020B0604020202020204" pitchFamily="34" charset="0"/>
                <a:cs typeface="Arial" panose="020B0604020202020204" pitchFamily="34" charset="0"/>
              </a:rPr>
              <a:t>Two agents were initially selected to represent citrates.  However, one agent was not a citrate but rather had a citrus fragrance.  Thus only one citrate was tested, Sample “D”.  This cell decayed at a rapid rate (~450 mV/</a:t>
            </a:r>
            <a:r>
              <a:rPr lang="en-US" sz="1800" dirty="0" err="1">
                <a:latin typeface="Arial" panose="020B0604020202020204" pitchFamily="34" charset="0"/>
                <a:cs typeface="Arial" panose="020B0604020202020204" pitchFamily="34" charset="0"/>
              </a:rPr>
              <a:t>hr</a:t>
            </a:r>
            <a:r>
              <a:rPr lang="en-US" sz="1800" dirty="0">
                <a:latin typeface="Arial" panose="020B0604020202020204" pitchFamily="34" charset="0"/>
                <a:cs typeface="Arial" panose="020B0604020202020204" pitchFamily="34" charset="0"/>
              </a:rPr>
              <a:t>) and did not recover in the time frame of a single vehicle fill.  The agent was retested in a new cell at a concentration an order of magnitude less.  This cell decayed at a slower rate (~20 mV/</a:t>
            </a:r>
            <a:r>
              <a:rPr lang="en-US" sz="1800" dirty="0" err="1">
                <a:latin typeface="Arial" panose="020B0604020202020204" pitchFamily="34" charset="0"/>
                <a:cs typeface="Arial" panose="020B0604020202020204" pitchFamily="34" charset="0"/>
              </a:rPr>
              <a:t>hr</a:t>
            </a:r>
            <a:r>
              <a:rPr lang="en-US" sz="1800" dirty="0">
                <a:latin typeface="Arial" panose="020B0604020202020204" pitchFamily="34" charset="0"/>
                <a:cs typeface="Arial" panose="020B0604020202020204" pitchFamily="34" charset="0"/>
              </a:rPr>
              <a:t>) yet did not recover in the time frame of a single vehicle fill.  Again, this conclusion is based on the performance history, IR measurements and EIS measurements.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10</a:t>
            </a:fld>
            <a:endParaRPr lang="en-US"/>
          </a:p>
        </p:txBody>
      </p:sp>
    </p:spTree>
    <p:extLst>
      <p:ext uri="{BB962C8B-B14F-4D97-AF65-F5344CB8AC3E}">
        <p14:creationId xmlns:p14="http://schemas.microsoft.com/office/powerpoint/2010/main" val="711794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smtClean="0">
                <a:latin typeface="Arial" panose="020B0604020202020204" pitchFamily="34" charset="0"/>
                <a:cs typeface="Arial" panose="020B0604020202020204" pitchFamily="34" charset="0"/>
              </a:rPr>
              <a:t>Results (</a:t>
            </a:r>
            <a:r>
              <a:rPr lang="en-US" sz="2000" b="1" u="sng" dirty="0" err="1" smtClean="0">
                <a:latin typeface="Arial" panose="020B0604020202020204" pitchFamily="34" charset="0"/>
                <a:cs typeface="Arial" panose="020B0604020202020204" pitchFamily="34" charset="0"/>
              </a:rPr>
              <a:t>cont</a:t>
            </a:r>
            <a:r>
              <a:rPr lang="en-US" sz="2000" b="1" u="sng" dirty="0" smtClean="0">
                <a:latin typeface="Arial" panose="020B0604020202020204" pitchFamily="34" charset="0"/>
                <a:cs typeface="Arial" panose="020B0604020202020204" pitchFamily="34" charset="0"/>
              </a:rPr>
              <a:t>):</a:t>
            </a:r>
            <a:endParaRPr lang="en-US" sz="2000" b="1" u="sng" dirty="0"/>
          </a:p>
        </p:txBody>
      </p:sp>
      <p:sp>
        <p:nvSpPr>
          <p:cNvPr id="3" name="Subtitle 2"/>
          <p:cNvSpPr>
            <a:spLocks noGrp="1"/>
          </p:cNvSpPr>
          <p:nvPr>
            <p:ph type="subTitle" idx="1"/>
          </p:nvPr>
        </p:nvSpPr>
        <p:spPr>
          <a:xfrm>
            <a:off x="591671" y="1573306"/>
            <a:ext cx="7826188" cy="3684493"/>
          </a:xfrm>
        </p:spPr>
        <p:txBody>
          <a:bodyPr>
            <a:normAutofit fontScale="92500"/>
          </a:bodyPr>
          <a:lstStyle/>
          <a:p>
            <a:pPr algn="just">
              <a:lnSpc>
                <a:spcPct val="100000"/>
              </a:lnSpc>
              <a:spcBef>
                <a:spcPts val="0"/>
              </a:spcBef>
            </a:pPr>
            <a:r>
              <a:rPr lang="en-US" sz="1800" dirty="0">
                <a:latin typeface="Arial" panose="020B0604020202020204" pitchFamily="34" charset="0"/>
                <a:cs typeface="Arial" panose="020B0604020202020204" pitchFamily="34" charset="0"/>
              </a:rPr>
              <a:t>The three agents selected to represent amine, Samples “B”, “E” and “F”.  Samples “B” and “E” decayed at a moderately fast rate (~10 to 25 mV/</a:t>
            </a:r>
            <a:r>
              <a:rPr lang="en-US" sz="1800" dirty="0" err="1">
                <a:latin typeface="Arial" panose="020B0604020202020204" pitchFamily="34" charset="0"/>
                <a:cs typeface="Arial" panose="020B0604020202020204" pitchFamily="34" charset="0"/>
              </a:rPr>
              <a:t>hr</a:t>
            </a:r>
            <a:r>
              <a:rPr lang="en-US" sz="1800" dirty="0">
                <a:latin typeface="Arial" panose="020B0604020202020204" pitchFamily="34" charset="0"/>
                <a:cs typeface="Arial" panose="020B0604020202020204" pitchFamily="34" charset="0"/>
              </a:rPr>
              <a:t>) and only partially recover in the time frame of a single vehicle fill.  </a:t>
            </a:r>
            <a:endParaRPr lang="en-US" sz="1800" dirty="0" smtClean="0">
              <a:latin typeface="Arial" panose="020B0604020202020204" pitchFamily="34" charset="0"/>
              <a:cs typeface="Arial" panose="020B0604020202020204" pitchFamily="34" charset="0"/>
            </a:endParaRPr>
          </a:p>
          <a:p>
            <a:pPr algn="just">
              <a:lnSpc>
                <a:spcPct val="100000"/>
              </a:lnSpc>
              <a:spcBef>
                <a:spcPts val="0"/>
              </a:spcBef>
            </a:pPr>
            <a:endParaRPr lang="en-US" sz="1800" dirty="0">
              <a:latin typeface="Arial" panose="020B0604020202020204" pitchFamily="34" charset="0"/>
              <a:cs typeface="Arial" panose="020B0604020202020204" pitchFamily="34" charset="0"/>
            </a:endParaRPr>
          </a:p>
          <a:p>
            <a:pPr algn="just">
              <a:lnSpc>
                <a:spcPct val="100000"/>
              </a:lnSpc>
              <a:spcBef>
                <a:spcPts val="0"/>
              </a:spcBef>
            </a:pP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decay fell below the power electronics low end operating point (assumed to be 50% of idle voltage, or 450 mV/cell).  This value is approximate to that mentioned in the October 2015 “All Tech Team Meeting” for the power electronics.  The anemic recovery would be inadequate to operate the vehicle. </a:t>
            </a:r>
            <a:endParaRPr lang="en-US" sz="1800" dirty="0" smtClean="0">
              <a:latin typeface="Arial" panose="020B0604020202020204" pitchFamily="34" charset="0"/>
              <a:cs typeface="Arial" panose="020B0604020202020204" pitchFamily="34" charset="0"/>
            </a:endParaRPr>
          </a:p>
          <a:p>
            <a:pPr algn="just">
              <a:lnSpc>
                <a:spcPct val="100000"/>
              </a:lnSpc>
              <a:spcBef>
                <a:spcPts val="0"/>
              </a:spcBef>
            </a:pPr>
            <a:r>
              <a:rPr lang="en-US" sz="1800" dirty="0">
                <a:latin typeface="Arial" panose="020B0604020202020204" pitchFamily="34" charset="0"/>
                <a:cs typeface="Arial" panose="020B0604020202020204" pitchFamily="34" charset="0"/>
              </a:rPr>
              <a:t> </a:t>
            </a:r>
          </a:p>
          <a:p>
            <a:pPr algn="just">
              <a:lnSpc>
                <a:spcPct val="100000"/>
              </a:lnSpc>
              <a:spcBef>
                <a:spcPts val="0"/>
              </a:spcBef>
            </a:pPr>
            <a:r>
              <a:rPr lang="en-US" sz="1800" dirty="0">
                <a:latin typeface="Arial" panose="020B0604020202020204" pitchFamily="34" charset="0"/>
                <a:cs typeface="Arial" panose="020B0604020202020204" pitchFamily="34" charset="0"/>
              </a:rPr>
              <a:t>The third anime, sample “F”, had a slower decay but no recovery.  The performance loss more closely followed that of the cations.  The SDS for this agent was sketchy at best and identified less than 10% of the composition.  This agent may have been misclassified due to lack of definition.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11</a:t>
            </a:fld>
            <a:endParaRPr lang="en-US"/>
          </a:p>
        </p:txBody>
      </p:sp>
    </p:spTree>
    <p:extLst>
      <p:ext uri="{BB962C8B-B14F-4D97-AF65-F5344CB8AC3E}">
        <p14:creationId xmlns:p14="http://schemas.microsoft.com/office/powerpoint/2010/main" val="4242910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smtClean="0">
                <a:latin typeface="Arial" panose="020B0604020202020204" pitchFamily="34" charset="0"/>
                <a:cs typeface="Arial" panose="020B0604020202020204" pitchFamily="34" charset="0"/>
              </a:rPr>
              <a:t>Results (</a:t>
            </a:r>
            <a:r>
              <a:rPr lang="en-US" sz="2000" b="1" u="sng" dirty="0" err="1" smtClean="0">
                <a:latin typeface="Arial" panose="020B0604020202020204" pitchFamily="34" charset="0"/>
                <a:cs typeface="Arial" panose="020B0604020202020204" pitchFamily="34" charset="0"/>
              </a:rPr>
              <a:t>cont</a:t>
            </a:r>
            <a:r>
              <a:rPr lang="en-US" sz="2000" b="1" u="sng" dirty="0" smtClean="0">
                <a:latin typeface="Arial" panose="020B0604020202020204" pitchFamily="34" charset="0"/>
                <a:cs typeface="Arial" panose="020B0604020202020204" pitchFamily="34" charset="0"/>
              </a:rPr>
              <a:t>):</a:t>
            </a:r>
            <a:endParaRPr lang="en-US" sz="2000" b="1" u="sng" dirty="0"/>
          </a:p>
        </p:txBody>
      </p:sp>
      <p:sp>
        <p:nvSpPr>
          <p:cNvPr id="3" name="Subtitle 2"/>
          <p:cNvSpPr>
            <a:spLocks noGrp="1"/>
          </p:cNvSpPr>
          <p:nvPr>
            <p:ph type="subTitle" idx="1"/>
          </p:nvPr>
        </p:nvSpPr>
        <p:spPr>
          <a:xfrm>
            <a:off x="591671" y="1573306"/>
            <a:ext cx="7826188" cy="3684493"/>
          </a:xfrm>
        </p:spPr>
        <p:txBody>
          <a:bodyPr>
            <a:normAutofit/>
          </a:bodyPr>
          <a:lstStyle/>
          <a:p>
            <a:pPr algn="just">
              <a:lnSpc>
                <a:spcPct val="100000"/>
              </a:lnSpc>
              <a:spcBef>
                <a:spcPts val="0"/>
              </a:spcBef>
            </a:pPr>
            <a:r>
              <a:rPr lang="en-US" sz="1800" dirty="0">
                <a:latin typeface="Arial" panose="020B0604020202020204" pitchFamily="34" charset="0"/>
                <a:cs typeface="Arial" panose="020B0604020202020204" pitchFamily="34" charset="0"/>
              </a:rPr>
              <a:t>The last two agents are organics.   They were selected because they are currently in use cleaning fielded hydrogen fueling equipment.  These agents, naphtha and isopropanol, have high vapor pressures.  The data on naphtha appears to result in recovery.  Exposure in the 3% by volume area </a:t>
            </a:r>
            <a:r>
              <a:rPr lang="en-US" sz="1800" dirty="0" smtClean="0">
                <a:latin typeface="Arial" panose="020B0604020202020204" pitchFamily="34" charset="0"/>
                <a:cs typeface="Arial" panose="020B0604020202020204" pitchFamily="34" charset="0"/>
              </a:rPr>
              <a:t>(~250 </a:t>
            </a:r>
            <a:r>
              <a:rPr lang="en-US" sz="1800" dirty="0" err="1" smtClean="0">
                <a:latin typeface="Arial" panose="020B0604020202020204" pitchFamily="34" charset="0"/>
                <a:cs typeface="Arial" panose="020B0604020202020204" pitchFamily="34" charset="0"/>
              </a:rPr>
              <a:t>ul</a:t>
            </a:r>
            <a:r>
              <a:rPr lang="en-US" sz="1800" dirty="0" smtClean="0">
                <a:latin typeface="Arial" panose="020B0604020202020204" pitchFamily="34" charset="0"/>
                <a:cs typeface="Arial" panose="020B0604020202020204" pitchFamily="34" charset="0"/>
              </a:rPr>
              <a:t>/min) results </a:t>
            </a:r>
            <a:r>
              <a:rPr lang="en-US" sz="1800" dirty="0">
                <a:latin typeface="Arial" panose="020B0604020202020204" pitchFamily="34" charset="0"/>
                <a:cs typeface="Arial" panose="020B0604020202020204" pitchFamily="34" charset="0"/>
              </a:rPr>
              <a:t>in a step change below the power electronics low end operating point, however 1% might be tolerated assuming the composition of the naphtha is the same as was tested.  Reviewing several SDS for different manufacturers indicate a wide variation in possible composition and the possibility of inclusion of sulfur in the % levels.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12</a:t>
            </a:fld>
            <a:endParaRPr lang="en-US"/>
          </a:p>
        </p:txBody>
      </p:sp>
    </p:spTree>
    <p:extLst>
      <p:ext uri="{BB962C8B-B14F-4D97-AF65-F5344CB8AC3E}">
        <p14:creationId xmlns:p14="http://schemas.microsoft.com/office/powerpoint/2010/main" val="2250548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smtClean="0">
                <a:latin typeface="Arial" panose="020B0604020202020204" pitchFamily="34" charset="0"/>
                <a:cs typeface="Arial" panose="020B0604020202020204" pitchFamily="34" charset="0"/>
              </a:rPr>
              <a:t>Results (</a:t>
            </a:r>
            <a:r>
              <a:rPr lang="en-US" sz="2000" b="1" u="sng" dirty="0" err="1" smtClean="0">
                <a:latin typeface="Arial" panose="020B0604020202020204" pitchFamily="34" charset="0"/>
                <a:cs typeface="Arial" panose="020B0604020202020204" pitchFamily="34" charset="0"/>
              </a:rPr>
              <a:t>cont</a:t>
            </a:r>
            <a:r>
              <a:rPr lang="en-US" sz="2000" b="1" u="sng" dirty="0" smtClean="0">
                <a:latin typeface="Arial" panose="020B0604020202020204" pitchFamily="34" charset="0"/>
                <a:cs typeface="Arial" panose="020B0604020202020204" pitchFamily="34" charset="0"/>
              </a:rPr>
              <a:t>):</a:t>
            </a:r>
            <a:endParaRPr lang="en-US" sz="2000" b="1" u="sng" dirty="0"/>
          </a:p>
        </p:txBody>
      </p:sp>
      <p:sp>
        <p:nvSpPr>
          <p:cNvPr id="3" name="Subtitle 2"/>
          <p:cNvSpPr>
            <a:spLocks noGrp="1"/>
          </p:cNvSpPr>
          <p:nvPr>
            <p:ph type="subTitle" idx="1"/>
          </p:nvPr>
        </p:nvSpPr>
        <p:spPr>
          <a:xfrm>
            <a:off x="591671" y="1573306"/>
            <a:ext cx="7826188" cy="3684493"/>
          </a:xfrm>
        </p:spPr>
        <p:txBody>
          <a:bodyPr>
            <a:normAutofit/>
          </a:bodyPr>
          <a:lstStyle/>
          <a:p>
            <a:pPr algn="just">
              <a:lnSpc>
                <a:spcPct val="100000"/>
              </a:lnSpc>
              <a:spcBef>
                <a:spcPts val="0"/>
              </a:spcBef>
            </a:pPr>
            <a:r>
              <a:rPr lang="en-US" sz="1800" dirty="0" smtClean="0">
                <a:latin typeface="Arial" panose="020B0604020202020204" pitchFamily="34" charset="0"/>
                <a:cs typeface="Arial" panose="020B0604020202020204" pitchFamily="34" charset="0"/>
              </a:rPr>
              <a:t>Isopropanol </a:t>
            </a:r>
            <a:r>
              <a:rPr lang="en-US" sz="1800" dirty="0">
                <a:latin typeface="Arial" panose="020B0604020202020204" pitchFamily="34" charset="0"/>
                <a:cs typeface="Arial" panose="020B0604020202020204" pitchFamily="34" charset="0"/>
              </a:rPr>
              <a:t>was also evaluated.  Low concentrations (0.2% </a:t>
            </a:r>
            <a:r>
              <a:rPr lang="en-US" sz="1800">
                <a:latin typeface="Arial" panose="020B0604020202020204" pitchFamily="34" charset="0"/>
                <a:cs typeface="Arial" panose="020B0604020202020204" pitchFamily="34" charset="0"/>
              </a:rPr>
              <a:t>by </a:t>
            </a:r>
            <a:r>
              <a:rPr lang="en-US" sz="1800" smtClean="0">
                <a:latin typeface="Arial" panose="020B0604020202020204" pitchFamily="34" charset="0"/>
                <a:cs typeface="Arial" panose="020B0604020202020204" pitchFamily="34" charset="0"/>
              </a:rPr>
              <a:t>volume, ~10ul/min) </a:t>
            </a:r>
            <a:r>
              <a:rPr lang="en-US" sz="1800" dirty="0">
                <a:latin typeface="Arial" panose="020B0604020202020204" pitchFamily="34" charset="0"/>
                <a:cs typeface="Arial" panose="020B0604020202020204" pitchFamily="34" charset="0"/>
              </a:rPr>
              <a:t>resulted in performance issues severe enough to indicate that further testing would not be cost effective.  Subsequent ex-situ testing at above 5% resulted in dissolution of the bond between the cell catalyst layer and the membrane. </a:t>
            </a:r>
            <a:endParaRPr lang="en-US" sz="1800" dirty="0" smtClean="0">
              <a:latin typeface="Arial" panose="020B0604020202020204" pitchFamily="34" charset="0"/>
              <a:cs typeface="Arial" panose="020B0604020202020204" pitchFamily="34" charset="0"/>
            </a:endParaRPr>
          </a:p>
          <a:p>
            <a:pPr algn="just">
              <a:lnSpc>
                <a:spcPct val="100000"/>
              </a:lnSpc>
              <a:spcBef>
                <a:spcPts val="0"/>
              </a:spcBef>
            </a:pPr>
            <a:endParaRPr lang="en-US" sz="1800" dirty="0">
              <a:latin typeface="Arial" panose="020B0604020202020204" pitchFamily="34" charset="0"/>
              <a:cs typeface="Arial" panose="020B0604020202020204" pitchFamily="34" charset="0"/>
            </a:endParaRPr>
          </a:p>
          <a:p>
            <a:pPr algn="just">
              <a:lnSpc>
                <a:spcPct val="100000"/>
              </a:lnSpc>
              <a:spcBef>
                <a:spcPts val="0"/>
              </a:spcBef>
            </a:pPr>
            <a:endParaRPr lang="en-US" sz="1800" dirty="0" smtClean="0">
              <a:latin typeface="Arial" panose="020B0604020202020204" pitchFamily="34" charset="0"/>
              <a:cs typeface="Arial" panose="020B0604020202020204" pitchFamily="34" charset="0"/>
            </a:endParaRPr>
          </a:p>
          <a:p>
            <a:pPr algn="just">
              <a:lnSpc>
                <a:spcPct val="100000"/>
              </a:lnSpc>
              <a:spcBef>
                <a:spcPts val="0"/>
              </a:spcBef>
            </a:pPr>
            <a:r>
              <a:rPr lang="en-US" sz="1800" dirty="0" smtClean="0">
                <a:latin typeface="Arial" panose="020B0604020202020204" pitchFamily="34" charset="0"/>
                <a:cs typeface="Arial" panose="020B0604020202020204" pitchFamily="34" charset="0"/>
              </a:rPr>
              <a:t>The data is supplied under 4 separate covers, two were previously supplied to SAE.  All are available upon request.</a:t>
            </a:r>
            <a:endParaRPr lang="en-US"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13</a:t>
            </a:fld>
            <a:endParaRPr lang="en-US"/>
          </a:p>
        </p:txBody>
      </p:sp>
    </p:spTree>
    <p:extLst>
      <p:ext uri="{BB962C8B-B14F-4D97-AF65-F5344CB8AC3E}">
        <p14:creationId xmlns:p14="http://schemas.microsoft.com/office/powerpoint/2010/main" val="593332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smtClean="0">
                <a:latin typeface="Arial" panose="020B0604020202020204" pitchFamily="34" charset="0"/>
                <a:cs typeface="Arial" panose="020B0604020202020204" pitchFamily="34" charset="0"/>
              </a:rPr>
              <a:t>Conclusion:</a:t>
            </a:r>
            <a:endParaRPr lang="en-US" sz="2000" b="1" u="sng" dirty="0"/>
          </a:p>
        </p:txBody>
      </p:sp>
      <p:sp>
        <p:nvSpPr>
          <p:cNvPr id="3" name="Subtitle 2"/>
          <p:cNvSpPr>
            <a:spLocks noGrp="1"/>
          </p:cNvSpPr>
          <p:nvPr>
            <p:ph type="subTitle" idx="1"/>
          </p:nvPr>
        </p:nvSpPr>
        <p:spPr>
          <a:xfrm>
            <a:off x="591671" y="1573306"/>
            <a:ext cx="7826188" cy="4356847"/>
          </a:xfrm>
        </p:spPr>
        <p:txBody>
          <a:bodyPr>
            <a:normAutofit/>
          </a:bodyPr>
          <a:lstStyle/>
          <a:p>
            <a:pPr algn="just">
              <a:lnSpc>
                <a:spcPct val="100000"/>
              </a:lnSpc>
              <a:spcBef>
                <a:spcPts val="0"/>
              </a:spcBef>
            </a:pPr>
            <a:r>
              <a:rPr lang="en-US" sz="1800" dirty="0">
                <a:latin typeface="Arial" panose="020B0604020202020204" pitchFamily="34" charset="0"/>
                <a:cs typeface="Arial" panose="020B0604020202020204" pitchFamily="34" charset="0"/>
              </a:rPr>
              <a:t>While the agents tested do not appear to be compatible with PEMFCs, a number of things were learned during this task which may be helpful. </a:t>
            </a:r>
          </a:p>
          <a:p>
            <a:pPr algn="just">
              <a:lnSpc>
                <a:spcPct val="100000"/>
              </a:lnSpc>
              <a:spcBef>
                <a:spcPts val="0"/>
              </a:spcBef>
            </a:pPr>
            <a:endParaRPr lang="en-US" sz="1800" dirty="0">
              <a:latin typeface="Arial" panose="020B0604020202020204" pitchFamily="34" charset="0"/>
              <a:cs typeface="Arial" panose="020B0604020202020204" pitchFamily="34" charset="0"/>
            </a:endParaRPr>
          </a:p>
          <a:p>
            <a:pPr algn="just">
              <a:lnSpc>
                <a:spcPct val="100000"/>
              </a:lnSpc>
              <a:spcBef>
                <a:spcPts val="0"/>
              </a:spcBef>
            </a:pPr>
            <a:r>
              <a:rPr lang="en-US" sz="1800" dirty="0">
                <a:latin typeface="Arial" panose="020B0604020202020204" pitchFamily="34" charset="0"/>
                <a:cs typeface="Arial" panose="020B0604020202020204" pitchFamily="34" charset="0"/>
              </a:rPr>
              <a:t>First, when exposed to several agents the cell responded with step changes in performance.  This was not a mechanism study, purely screening, however, it was postulated that this might be due to the agent(s) either changing the local hydrophobicity of the gas diffusion layers (GDL) or localized cooling due to the agent(s) not being completely vaporized.  While interesting, running this to ground might not be cost effective. </a:t>
            </a:r>
          </a:p>
          <a:p>
            <a:pPr algn="just">
              <a:lnSpc>
                <a:spcPct val="100000"/>
              </a:lnSpc>
              <a:spcBef>
                <a:spcPts val="0"/>
              </a:spcBef>
            </a:pPr>
            <a:endParaRPr lang="en-US" sz="1800" dirty="0">
              <a:latin typeface="Arial" panose="020B0604020202020204" pitchFamily="34" charset="0"/>
              <a:cs typeface="Arial" panose="020B0604020202020204" pitchFamily="34" charset="0"/>
            </a:endParaRPr>
          </a:p>
          <a:p>
            <a:pPr algn="just">
              <a:lnSpc>
                <a:spcPct val="100000"/>
              </a:lnSpc>
              <a:spcBef>
                <a:spcPts val="0"/>
              </a:spcBef>
            </a:pPr>
            <a:r>
              <a:rPr lang="en-US" sz="1800" dirty="0">
                <a:latin typeface="Arial" panose="020B0604020202020204" pitchFamily="34" charset="0"/>
                <a:cs typeface="Arial" panose="020B0604020202020204" pitchFamily="34" charset="0"/>
              </a:rPr>
              <a:t>Second, the information that US Department of Labor OSHA requires in safety data sheets (SDS) is woefully inadequate to be used to determine and quantify the composition of a cleanser.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14</a:t>
            </a:fld>
            <a:endParaRPr lang="en-US"/>
          </a:p>
        </p:txBody>
      </p:sp>
    </p:spTree>
    <p:extLst>
      <p:ext uri="{BB962C8B-B14F-4D97-AF65-F5344CB8AC3E}">
        <p14:creationId xmlns:p14="http://schemas.microsoft.com/office/powerpoint/2010/main" val="3203672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smtClean="0">
                <a:latin typeface="Arial" panose="020B0604020202020204" pitchFamily="34" charset="0"/>
                <a:cs typeface="Arial" panose="020B0604020202020204" pitchFamily="34" charset="0"/>
              </a:rPr>
              <a:t>Conclusion (</a:t>
            </a:r>
            <a:r>
              <a:rPr lang="en-US" sz="2000" b="1" u="sng" dirty="0" err="1" smtClean="0">
                <a:latin typeface="Arial" panose="020B0604020202020204" pitchFamily="34" charset="0"/>
                <a:cs typeface="Arial" panose="020B0604020202020204" pitchFamily="34" charset="0"/>
              </a:rPr>
              <a:t>conc</a:t>
            </a:r>
            <a:r>
              <a:rPr lang="en-US" sz="2000" b="1" u="sng" dirty="0" smtClean="0">
                <a:latin typeface="Arial" panose="020B0604020202020204" pitchFamily="34" charset="0"/>
                <a:cs typeface="Arial" panose="020B0604020202020204" pitchFamily="34" charset="0"/>
              </a:rPr>
              <a:t>):</a:t>
            </a:r>
            <a:endParaRPr lang="en-US" sz="2000" b="1" u="sng" dirty="0"/>
          </a:p>
        </p:txBody>
      </p:sp>
      <p:sp>
        <p:nvSpPr>
          <p:cNvPr id="3" name="Subtitle 2"/>
          <p:cNvSpPr>
            <a:spLocks noGrp="1"/>
          </p:cNvSpPr>
          <p:nvPr>
            <p:ph type="subTitle" idx="1"/>
          </p:nvPr>
        </p:nvSpPr>
        <p:spPr>
          <a:xfrm>
            <a:off x="591671" y="1573306"/>
            <a:ext cx="7826188" cy="4356847"/>
          </a:xfrm>
        </p:spPr>
        <p:txBody>
          <a:bodyPr>
            <a:normAutofit/>
          </a:bodyPr>
          <a:lstStyle/>
          <a:p>
            <a:pPr algn="just">
              <a:lnSpc>
                <a:spcPct val="100000"/>
              </a:lnSpc>
              <a:spcBef>
                <a:spcPts val="0"/>
              </a:spcBef>
            </a:pPr>
            <a:r>
              <a:rPr lang="en-US" sz="1800" dirty="0" smtClean="0">
                <a:latin typeface="Arial" panose="020B0604020202020204" pitchFamily="34" charset="0"/>
                <a:cs typeface="Arial" panose="020B0604020202020204" pitchFamily="34" charset="0"/>
              </a:rPr>
              <a:t>Third</a:t>
            </a:r>
            <a:r>
              <a:rPr lang="en-US" sz="1800" dirty="0">
                <a:latin typeface="Arial" panose="020B0604020202020204" pitchFamily="34" charset="0"/>
                <a:cs typeface="Arial" panose="020B0604020202020204" pitchFamily="34" charset="0"/>
              </a:rPr>
              <a:t>, the composition of most commercially available cleansers changes frequently.  How often have you heard of the “new and improved Tide”?  These changes are driven by cost, availability, regulatory changes (e.g. the EPA and Phosphates), product improvements and possibly regional variation (e.g. “soft” versus “hard” water).</a:t>
            </a:r>
          </a:p>
          <a:p>
            <a:pPr algn="l">
              <a:lnSpc>
                <a:spcPct val="100000"/>
              </a:lnSpc>
              <a:spcBef>
                <a:spcPts val="0"/>
              </a:spcBef>
            </a:pPr>
            <a:r>
              <a:rPr lang="en-US" sz="1800" dirty="0">
                <a:latin typeface="Arial" panose="020B0604020202020204" pitchFamily="34" charset="0"/>
                <a:cs typeface="Arial" panose="020B0604020202020204" pitchFamily="34" charset="0"/>
              </a:rPr>
              <a:t> </a:t>
            </a:r>
          </a:p>
          <a:p>
            <a:pPr algn="just">
              <a:lnSpc>
                <a:spcPct val="100000"/>
              </a:lnSpc>
              <a:spcBef>
                <a:spcPts val="0"/>
              </a:spcBef>
            </a:pPr>
            <a:r>
              <a:rPr lang="en-US" sz="1800" dirty="0">
                <a:latin typeface="Arial" panose="020B0604020202020204" pitchFamily="34" charset="0"/>
                <a:cs typeface="Arial" panose="020B0604020202020204" pitchFamily="34" charset="0"/>
              </a:rPr>
              <a:t>Finally, short of developing a cleanser for this specific task, the chances of finding a “silver bullet” is remote.  A better tack might be to insure that the cleanser is properly removed from the system prior to use.  </a:t>
            </a:r>
            <a:r>
              <a:rPr lang="en-US" sz="1800" dirty="0" smtClean="0">
                <a:latin typeface="Arial" panose="020B0604020202020204" pitchFamily="34" charset="0"/>
                <a:cs typeface="Arial" panose="020B0604020202020204" pitchFamily="34" charset="0"/>
              </a:rPr>
              <a:t>Cleansers are another </a:t>
            </a:r>
            <a:r>
              <a:rPr lang="en-US" sz="1800" dirty="0">
                <a:latin typeface="Arial" panose="020B0604020202020204" pitchFamily="34" charset="0"/>
                <a:cs typeface="Arial" panose="020B0604020202020204" pitchFamily="34" charset="0"/>
              </a:rPr>
              <a:t>system cleanliness </a:t>
            </a:r>
            <a:r>
              <a:rPr lang="en-US" sz="1800" dirty="0" smtClean="0">
                <a:latin typeface="Arial" panose="020B0604020202020204" pitchFamily="34" charset="0"/>
                <a:cs typeface="Arial" panose="020B0604020202020204" pitchFamily="34" charset="0"/>
              </a:rPr>
              <a:t>concern.</a:t>
            </a:r>
            <a:endParaRPr lang="en-US"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15</a:t>
            </a:fld>
            <a:endParaRPr lang="en-US"/>
          </a:p>
        </p:txBody>
      </p:sp>
    </p:spTree>
    <p:extLst>
      <p:ext uri="{BB962C8B-B14F-4D97-AF65-F5344CB8AC3E}">
        <p14:creationId xmlns:p14="http://schemas.microsoft.com/office/powerpoint/2010/main" val="2718709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smtClean="0">
                <a:latin typeface="Arial" panose="020B0604020202020204" pitchFamily="34" charset="0"/>
                <a:cs typeface="Arial" panose="020B0604020202020204" pitchFamily="34" charset="0"/>
              </a:rPr>
              <a:t>Thank you</a:t>
            </a:r>
            <a:endParaRPr lang="en-US" sz="2000" b="1" u="sng" dirty="0"/>
          </a:p>
        </p:txBody>
      </p:sp>
      <p:sp>
        <p:nvSpPr>
          <p:cNvPr id="3" name="Subtitle 2"/>
          <p:cNvSpPr>
            <a:spLocks noGrp="1"/>
          </p:cNvSpPr>
          <p:nvPr>
            <p:ph type="subTitle" idx="1"/>
          </p:nvPr>
        </p:nvSpPr>
        <p:spPr>
          <a:xfrm>
            <a:off x="591671" y="1550520"/>
            <a:ext cx="3711388" cy="4356847"/>
          </a:xfrm>
        </p:spPr>
        <p:txBody>
          <a:bodyPr>
            <a:normAutofit/>
          </a:bodyPr>
          <a:lstStyle/>
          <a:p>
            <a:pPr algn="just">
              <a:lnSpc>
                <a:spcPct val="100000"/>
              </a:lnSpc>
              <a:spcBef>
                <a:spcPts val="0"/>
              </a:spcBef>
            </a:pPr>
            <a:r>
              <a:rPr lang="en-US" sz="1800" dirty="0" smtClean="0">
                <a:latin typeface="Arial" panose="020B0604020202020204" pitchFamily="34" charset="0"/>
                <a:cs typeface="Arial" panose="020B0604020202020204" pitchFamily="34" charset="0"/>
              </a:rPr>
              <a:t>Jean St-Pierre</a:t>
            </a:r>
            <a:endParaRPr lang="en-US" sz="1800" dirty="0">
              <a:latin typeface="Arial" panose="020B0604020202020204" pitchFamily="34" charset="0"/>
              <a:cs typeface="Arial" panose="020B0604020202020204" pitchFamily="34" charset="0"/>
            </a:endParaRPr>
          </a:p>
          <a:p>
            <a:pPr algn="just">
              <a:lnSpc>
                <a:spcPct val="100000"/>
              </a:lnSpc>
              <a:spcBef>
                <a:spcPts val="0"/>
              </a:spcBef>
            </a:pPr>
            <a:r>
              <a:rPr lang="en-US" sz="1800" dirty="0" smtClean="0">
                <a:latin typeface="Arial" panose="020B0604020202020204" pitchFamily="34" charset="0"/>
                <a:cs typeface="Arial" panose="020B0604020202020204" pitchFamily="34" charset="0"/>
              </a:rPr>
              <a:t>Hawaii </a:t>
            </a:r>
            <a:r>
              <a:rPr lang="en-US" sz="1800" dirty="0">
                <a:latin typeface="Arial" panose="020B0604020202020204" pitchFamily="34" charset="0"/>
                <a:cs typeface="Arial" panose="020B0604020202020204" pitchFamily="34" charset="0"/>
              </a:rPr>
              <a:t>Natural Energy Institute</a:t>
            </a:r>
          </a:p>
          <a:p>
            <a:pPr algn="just">
              <a:lnSpc>
                <a:spcPct val="100000"/>
              </a:lnSpc>
              <a:spcBef>
                <a:spcPts val="0"/>
              </a:spcBef>
            </a:pPr>
            <a:r>
              <a:rPr lang="en-US" sz="1800" dirty="0" smtClean="0">
                <a:latin typeface="Arial" panose="020B0604020202020204" pitchFamily="34" charset="0"/>
                <a:cs typeface="Arial" panose="020B0604020202020204" pitchFamily="34" charset="0"/>
              </a:rPr>
              <a:t>University </a:t>
            </a:r>
            <a:r>
              <a:rPr lang="en-US" sz="1800" dirty="0">
                <a:latin typeface="Arial" panose="020B0604020202020204" pitchFamily="34" charset="0"/>
                <a:cs typeface="Arial" panose="020B0604020202020204" pitchFamily="34" charset="0"/>
              </a:rPr>
              <a:t>of Hawaii - </a:t>
            </a:r>
            <a:r>
              <a:rPr lang="en-US" sz="1800" dirty="0" err="1">
                <a:latin typeface="Arial" panose="020B0604020202020204" pitchFamily="34" charset="0"/>
                <a:cs typeface="Arial" panose="020B0604020202020204" pitchFamily="34" charset="0"/>
              </a:rPr>
              <a:t>Manoa</a:t>
            </a:r>
            <a:endParaRPr lang="en-US" sz="1800" dirty="0">
              <a:latin typeface="Arial" panose="020B0604020202020204" pitchFamily="34" charset="0"/>
              <a:cs typeface="Arial" panose="020B0604020202020204" pitchFamily="34" charset="0"/>
            </a:endParaRPr>
          </a:p>
          <a:p>
            <a:pPr algn="just">
              <a:lnSpc>
                <a:spcPct val="100000"/>
              </a:lnSpc>
              <a:spcBef>
                <a:spcPts val="0"/>
              </a:spcBef>
            </a:pPr>
            <a:r>
              <a:rPr lang="en-US" sz="1800" dirty="0" smtClean="0">
                <a:latin typeface="Arial" panose="020B0604020202020204" pitchFamily="34" charset="0"/>
                <a:cs typeface="Arial" panose="020B0604020202020204" pitchFamily="34" charset="0"/>
              </a:rPr>
              <a:t>Honolulu</a:t>
            </a:r>
            <a:r>
              <a:rPr lang="en-US" sz="1800" dirty="0">
                <a:latin typeface="Arial" panose="020B0604020202020204" pitchFamily="34" charset="0"/>
                <a:cs typeface="Arial" panose="020B0604020202020204" pitchFamily="34" charset="0"/>
              </a:rPr>
              <a:t>, HI 96822</a:t>
            </a:r>
          </a:p>
          <a:p>
            <a:pPr algn="just">
              <a:lnSpc>
                <a:spcPct val="100000"/>
              </a:lnSpc>
              <a:spcBef>
                <a:spcPts val="0"/>
              </a:spcBef>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808) 956-3909</a:t>
            </a:r>
          </a:p>
          <a:p>
            <a:pPr algn="just">
              <a:lnSpc>
                <a:spcPct val="100000"/>
              </a:lnSpc>
              <a:spcBef>
                <a:spcPts val="0"/>
              </a:spcBef>
            </a:pPr>
            <a:r>
              <a:rPr lang="en-US" sz="1800" dirty="0" smtClean="0">
                <a:latin typeface="Arial" panose="020B0604020202020204" pitchFamily="34" charset="0"/>
                <a:cs typeface="Arial" panose="020B0604020202020204" pitchFamily="34" charset="0"/>
                <a:hlinkClick r:id="rId3"/>
              </a:rPr>
              <a:t>jsp7@hawaii.edu</a:t>
            </a:r>
            <a:r>
              <a:rPr lang="en-US" sz="1800" dirty="0" smtClean="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5"/>
          <a:stretch>
            <a:fillRect/>
          </a:stretch>
        </p:blipFill>
        <p:spPr>
          <a:xfrm>
            <a:off x="0" y="90846"/>
            <a:ext cx="1493649" cy="408467"/>
          </a:xfrm>
          <a:prstGeom prst="rect">
            <a:avLst/>
          </a:prstGeom>
        </p:spPr>
      </p:pic>
      <p:pic>
        <p:nvPicPr>
          <p:cNvPr id="6" name="Picture 5"/>
          <p:cNvPicPr>
            <a:picLocks noChangeAspect="1"/>
          </p:cNvPicPr>
          <p:nvPr/>
        </p:nvPicPr>
        <p:blipFill>
          <a:blip r:embed="rId6"/>
          <a:stretch>
            <a:fillRect/>
          </a:stretch>
        </p:blipFill>
        <p:spPr>
          <a:xfrm>
            <a:off x="3743325" y="104579"/>
            <a:ext cx="1657350" cy="381000"/>
          </a:xfrm>
          <a:prstGeom prst="rect">
            <a:avLst/>
          </a:prstGeom>
        </p:spPr>
      </p:pic>
      <p:pic>
        <p:nvPicPr>
          <p:cNvPr id="7" name="Picture 6"/>
          <p:cNvPicPr>
            <a:picLocks noChangeAspect="1"/>
          </p:cNvPicPr>
          <p:nvPr/>
        </p:nvPicPr>
        <p:blipFill>
          <a:blip r:embed="rId7"/>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16</a:t>
            </a:fld>
            <a:endParaRPr lang="en-US"/>
          </a:p>
        </p:txBody>
      </p:sp>
      <p:sp>
        <p:nvSpPr>
          <p:cNvPr id="10" name="Subtitle 2"/>
          <p:cNvSpPr txBox="1">
            <a:spLocks/>
          </p:cNvSpPr>
          <p:nvPr/>
        </p:nvSpPr>
        <p:spPr>
          <a:xfrm>
            <a:off x="4464422" y="1550520"/>
            <a:ext cx="3939989" cy="43568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800" dirty="0" err="1">
                <a:latin typeface="Arial" panose="020B0604020202020204" pitchFamily="34" charset="0"/>
                <a:cs typeface="Arial" panose="020B0604020202020204" pitchFamily="34" charset="0"/>
              </a:rPr>
              <a:t>Ugur</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Pasaogullari</a:t>
            </a:r>
          </a:p>
          <a:p>
            <a:pPr algn="l">
              <a:lnSpc>
                <a:spcPct val="100000"/>
              </a:lnSpc>
              <a:spcBef>
                <a:spcPts val="0"/>
              </a:spcBef>
            </a:pPr>
            <a:r>
              <a:rPr lang="en-US" sz="1800" dirty="0" smtClean="0">
                <a:latin typeface="Arial" panose="020B0604020202020204" pitchFamily="34" charset="0"/>
                <a:cs typeface="Arial" panose="020B0604020202020204" pitchFamily="34" charset="0"/>
              </a:rPr>
              <a:t>Center </a:t>
            </a:r>
            <a:r>
              <a:rPr lang="en-US" sz="1800" dirty="0">
                <a:latin typeface="Arial" panose="020B0604020202020204" pitchFamily="34" charset="0"/>
                <a:cs typeface="Arial" panose="020B0604020202020204" pitchFamily="34" charset="0"/>
              </a:rPr>
              <a:t>for Clean Energy </a:t>
            </a:r>
            <a:r>
              <a:rPr lang="en-US" sz="1800" dirty="0" smtClean="0">
                <a:latin typeface="Arial" panose="020B0604020202020204" pitchFamily="34" charset="0"/>
                <a:cs typeface="Arial" panose="020B0604020202020204" pitchFamily="34" charset="0"/>
              </a:rPr>
              <a:t>Engineering</a:t>
            </a:r>
          </a:p>
          <a:p>
            <a:pPr algn="l">
              <a:lnSpc>
                <a:spcPct val="100000"/>
              </a:lnSpc>
              <a:spcBef>
                <a:spcPts val="0"/>
              </a:spcBef>
            </a:pPr>
            <a:r>
              <a:rPr lang="en-US" sz="1800" u="sng" dirty="0" smtClean="0">
                <a:latin typeface="Arial" panose="020B0604020202020204" pitchFamily="34" charset="0"/>
                <a:cs typeface="Arial" panose="020B0604020202020204" pitchFamily="34" charset="0"/>
              </a:rPr>
              <a:t>University of Connecticut</a:t>
            </a:r>
            <a:endParaRPr lang="en-US" sz="1800" u="sng" dirty="0">
              <a:latin typeface="Arial" panose="020B0604020202020204" pitchFamily="34" charset="0"/>
              <a:cs typeface="Arial" panose="020B0604020202020204" pitchFamily="34" charset="0"/>
            </a:endParaRPr>
          </a:p>
          <a:p>
            <a:pPr algn="l">
              <a:lnSpc>
                <a:spcPct val="100000"/>
              </a:lnSpc>
              <a:spcBef>
                <a:spcPts val="0"/>
              </a:spcBef>
            </a:pPr>
            <a:r>
              <a:rPr lang="en-US" sz="1800" dirty="0" smtClean="0">
                <a:latin typeface="Arial" panose="020B0604020202020204" pitchFamily="34" charset="0"/>
                <a:cs typeface="Arial" panose="020B0604020202020204" pitchFamily="34" charset="0"/>
              </a:rPr>
              <a:t>Storrs</a:t>
            </a:r>
            <a:r>
              <a:rPr lang="en-US" sz="1800" dirty="0">
                <a:latin typeface="Arial" panose="020B0604020202020204" pitchFamily="34" charset="0"/>
                <a:cs typeface="Arial" panose="020B0604020202020204" pitchFamily="34" charset="0"/>
              </a:rPr>
              <a:t>, CT</a:t>
            </a:r>
          </a:p>
          <a:p>
            <a:pPr algn="l">
              <a:lnSpc>
                <a:spcPct val="100000"/>
              </a:lnSpc>
              <a:spcBef>
                <a:spcPts val="0"/>
              </a:spcBef>
            </a:pPr>
            <a:r>
              <a:rPr lang="en-US" sz="1800" dirty="0">
                <a:latin typeface="Arial" panose="020B0604020202020204" pitchFamily="34" charset="0"/>
                <a:cs typeface="Arial" panose="020B0604020202020204" pitchFamily="34" charset="0"/>
              </a:rPr>
              <a:t>(860) 486-2332</a:t>
            </a:r>
          </a:p>
          <a:p>
            <a:pPr algn="l">
              <a:lnSpc>
                <a:spcPct val="100000"/>
              </a:lnSpc>
              <a:spcBef>
                <a:spcPts val="0"/>
              </a:spcBef>
            </a:pPr>
            <a:r>
              <a:rPr lang="en-US" sz="1800" u="sng" dirty="0">
                <a:latin typeface="Arial" panose="020B0604020202020204" pitchFamily="34" charset="0"/>
                <a:cs typeface="Arial" panose="020B0604020202020204" pitchFamily="34" charset="0"/>
                <a:hlinkClick r:id="rId8"/>
              </a:rPr>
              <a:t>ugurpasa@engr.uconn.edu</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3300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a:latin typeface="Arial" panose="020B0604020202020204" pitchFamily="34" charset="0"/>
                <a:cs typeface="Arial" panose="020B0604020202020204" pitchFamily="34" charset="0"/>
              </a:rPr>
              <a:t>Subtask Objective</a:t>
            </a:r>
            <a:r>
              <a:rPr lang="en-US" sz="2000" b="1" dirty="0" smtClean="0">
                <a:latin typeface="Arial" panose="020B0604020202020204" pitchFamily="34" charset="0"/>
                <a:cs typeface="Arial" panose="020B0604020202020204" pitchFamily="34" charset="0"/>
              </a:rPr>
              <a:t>: </a:t>
            </a:r>
            <a:endParaRPr lang="en-US" sz="2000" b="1"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51329" y="1573306"/>
            <a:ext cx="7964021" cy="3684493"/>
          </a:xfrm>
        </p:spPr>
        <p:txBody>
          <a:bodyPr>
            <a:normAutofit/>
          </a:bodyPr>
          <a:lstStyle/>
          <a:p>
            <a:pPr algn="just">
              <a:lnSpc>
                <a:spcPct val="100000"/>
              </a:lnSpc>
              <a:spcBef>
                <a:spcPts val="0"/>
              </a:spcBef>
            </a:pP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Center for Clean Energy Engineering (C2E2) at the University of Connecticut is leveraging its expertise and that of its partners to screen commercial off the shelf (COTS) cleansers and degreasers and determine if they are likely to adversely affect PEM fuel cell performance and durability. </a:t>
            </a:r>
          </a:p>
          <a:p>
            <a:pPr>
              <a:lnSpc>
                <a:spcPct val="100000"/>
              </a:lnSpc>
              <a:spcBef>
                <a:spcPts val="0"/>
              </a:spcBef>
            </a:pPr>
            <a:r>
              <a:rPr lang="en-US" sz="1800" dirty="0">
                <a:latin typeface="Arial" panose="020B0604020202020204" pitchFamily="34" charset="0"/>
                <a:cs typeface="Arial" panose="020B0604020202020204" pitchFamily="34" charset="0"/>
              </a:rPr>
              <a:t> </a:t>
            </a:r>
          </a:p>
          <a:p>
            <a:pPr algn="just">
              <a:lnSpc>
                <a:spcPct val="100000"/>
              </a:lnSpc>
              <a:spcBef>
                <a:spcPts val="0"/>
              </a:spcBef>
            </a:pPr>
            <a:r>
              <a:rPr lang="en-US" sz="1800" dirty="0">
                <a:latin typeface="Arial" panose="020B0604020202020204" pitchFamily="34" charset="0"/>
                <a:cs typeface="Arial" panose="020B0604020202020204" pitchFamily="34" charset="0"/>
              </a:rPr>
              <a:t>The objective of the subtask is simply screening the cleansers selected.  Only recover technique to be explored is increasing the dewpoint at the cathode inlet, a simple vehicle in situ method that should be viable at a repair garage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2</a:t>
            </a:fld>
            <a:endParaRPr lang="en-US"/>
          </a:p>
        </p:txBody>
      </p:sp>
    </p:spTree>
    <p:extLst>
      <p:ext uri="{BB962C8B-B14F-4D97-AF65-F5344CB8AC3E}">
        <p14:creationId xmlns:p14="http://schemas.microsoft.com/office/powerpoint/2010/main" val="504103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9"/>
            <a:ext cx="8283388" cy="483066"/>
          </a:xfrm>
        </p:spPr>
        <p:txBody>
          <a:bodyPr anchor="t">
            <a:normAutofit/>
          </a:bodyPr>
          <a:lstStyle/>
          <a:p>
            <a:pPr algn="l">
              <a:lnSpc>
                <a:spcPct val="100000"/>
              </a:lnSpc>
            </a:pPr>
            <a:r>
              <a:rPr lang="en-US" sz="2000" b="1" u="sng" dirty="0">
                <a:latin typeface="Arial" panose="020B0604020202020204" pitchFamily="34" charset="0"/>
                <a:cs typeface="Arial" panose="020B0604020202020204" pitchFamily="34" charset="0"/>
              </a:rPr>
              <a:t>Subtask </a:t>
            </a:r>
            <a:r>
              <a:rPr lang="en-US" sz="2000" b="1" u="sng" dirty="0" smtClean="0">
                <a:latin typeface="Arial" panose="020B0604020202020204" pitchFamily="34" charset="0"/>
                <a:cs typeface="Arial" panose="020B0604020202020204" pitchFamily="34" charset="0"/>
              </a:rPr>
              <a:t>Background</a:t>
            </a:r>
            <a:r>
              <a:rPr lang="en-US" sz="2000" b="1" dirty="0" smtClean="0">
                <a:latin typeface="Arial" panose="020B0604020202020204" pitchFamily="34" charset="0"/>
                <a:cs typeface="Arial" panose="020B0604020202020204" pitchFamily="34" charset="0"/>
              </a:rPr>
              <a:t>: </a:t>
            </a:r>
            <a:endParaRPr lang="en-US" sz="2000" b="1"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78224" y="1398494"/>
            <a:ext cx="7937126" cy="3859305"/>
          </a:xfrm>
        </p:spPr>
        <p:txBody>
          <a:bodyPr>
            <a:normAutofit/>
          </a:bodyPr>
          <a:lstStyle/>
          <a:p>
            <a:pPr algn="just">
              <a:lnSpc>
                <a:spcPct val="100000"/>
              </a:lnSpc>
              <a:spcBef>
                <a:spcPts val="0"/>
              </a:spcBef>
            </a:pPr>
            <a:r>
              <a:rPr lang="en-US" sz="1800" dirty="0" smtClean="0">
                <a:latin typeface="Arial" panose="020B0604020202020204" pitchFamily="34" charset="0"/>
                <a:cs typeface="Arial" panose="020B0604020202020204" pitchFamily="34" charset="0"/>
              </a:rPr>
              <a:t>Hardware </a:t>
            </a:r>
            <a:r>
              <a:rPr lang="en-US" sz="1800" dirty="0">
                <a:latin typeface="Arial" panose="020B0604020202020204" pitchFamily="34" charset="0"/>
                <a:cs typeface="Arial" panose="020B0604020202020204" pitchFamily="34" charset="0"/>
              </a:rPr>
              <a:t>cleanliness has been and remains an issue for fuel cell vehicles.  The issue applies to hardware potentially used on the vehicle and as part of the infrastructure.  The contaminants on the hardware need to be safely removed; however the agents used to remove the contaminants should not be a source of contamination.</a:t>
            </a:r>
          </a:p>
          <a:p>
            <a:pPr algn="just">
              <a:lnSpc>
                <a:spcPct val="100000"/>
              </a:lnSpc>
              <a:spcBef>
                <a:spcPts val="0"/>
              </a:spcBef>
            </a:pPr>
            <a:r>
              <a:rPr lang="en-US" sz="1800" dirty="0">
                <a:latin typeface="Arial" panose="020B0604020202020204" pitchFamily="34" charset="0"/>
                <a:cs typeface="Arial" panose="020B0604020202020204" pitchFamily="34" charset="0"/>
              </a:rPr>
              <a:t> </a:t>
            </a:r>
          </a:p>
          <a:p>
            <a:pPr algn="just">
              <a:lnSpc>
                <a:spcPct val="100000"/>
              </a:lnSpc>
              <a:spcBef>
                <a:spcPts val="0"/>
              </a:spcBef>
            </a:pPr>
            <a:r>
              <a:rPr lang="en-US" sz="1800" dirty="0">
                <a:latin typeface="Arial" panose="020B0604020202020204" pitchFamily="34" charset="0"/>
                <a:cs typeface="Arial" panose="020B0604020202020204" pitchFamily="34" charset="0"/>
              </a:rPr>
              <a:t>These cleaning agents should be completely removed from the fuel cell systems and the supporting infrastructure.  However, by the nature of the designs, this while laudable, might not be viable.  Therefore, knowledge on the affect these agents have on PEM fuel cells is needed in selecting an appropriate agent.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3</a:t>
            </a:fld>
            <a:endParaRPr lang="en-US"/>
          </a:p>
        </p:txBody>
      </p:sp>
    </p:spTree>
    <p:extLst>
      <p:ext uri="{BB962C8B-B14F-4D97-AF65-F5344CB8AC3E}">
        <p14:creationId xmlns:p14="http://schemas.microsoft.com/office/powerpoint/2010/main" val="887349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581303"/>
          </a:xfrm>
        </p:spPr>
        <p:txBody>
          <a:bodyPr anchor="t">
            <a:normAutofit/>
          </a:bodyPr>
          <a:lstStyle/>
          <a:p>
            <a:pPr algn="l">
              <a:lnSpc>
                <a:spcPct val="100000"/>
              </a:lnSpc>
            </a:pPr>
            <a:r>
              <a:rPr lang="en-US" sz="2000" b="1" u="sng" dirty="0">
                <a:latin typeface="Arial" panose="020B0604020202020204" pitchFamily="34" charset="0"/>
                <a:cs typeface="Arial" panose="020B0604020202020204" pitchFamily="34" charset="0"/>
              </a:rPr>
              <a:t>Selection of </a:t>
            </a:r>
            <a:r>
              <a:rPr lang="en-US" sz="2000" b="1" u="sng" dirty="0" smtClean="0">
                <a:latin typeface="Arial" panose="020B0604020202020204" pitchFamily="34" charset="0"/>
                <a:cs typeface="Arial" panose="020B0604020202020204" pitchFamily="34" charset="0"/>
              </a:rPr>
              <a:t>agents</a:t>
            </a:r>
            <a:r>
              <a:rPr lang="en-US" sz="2000" b="1" dirty="0" smtClean="0">
                <a:latin typeface="Arial" panose="020B0604020202020204" pitchFamily="34" charset="0"/>
                <a:cs typeface="Arial" panose="020B0604020202020204" pitchFamily="34" charset="0"/>
              </a:rPr>
              <a:t>: </a:t>
            </a:r>
            <a:endParaRPr lang="en-US" sz="2000" b="1"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32012" y="1362261"/>
            <a:ext cx="7883338" cy="4783045"/>
          </a:xfrm>
        </p:spPr>
        <p:txBody>
          <a:bodyPr>
            <a:noAutofit/>
          </a:bodyPr>
          <a:lstStyle/>
          <a:p>
            <a:pPr algn="just">
              <a:lnSpc>
                <a:spcPct val="100000"/>
              </a:lnSpc>
              <a:spcBef>
                <a:spcPts val="0"/>
              </a:spcBef>
            </a:pPr>
            <a:r>
              <a:rPr lang="en-US" sz="1800" b="1" dirty="0" smtClean="0">
                <a:latin typeface="Arial" panose="020B0604020202020204" pitchFamily="34" charset="0"/>
                <a:cs typeface="Arial" panose="020B0604020202020204" pitchFamily="34" charset="0"/>
              </a:rPr>
              <a:t>T</a:t>
            </a:r>
            <a:r>
              <a:rPr lang="en-US" sz="1800" dirty="0" smtClean="0">
                <a:latin typeface="Arial" panose="020B0604020202020204" pitchFamily="34" charset="0"/>
                <a:cs typeface="Arial" panose="020B0604020202020204" pitchFamily="34" charset="0"/>
              </a:rPr>
              <a:t>he </a:t>
            </a:r>
            <a:r>
              <a:rPr lang="en-US" sz="1800" dirty="0">
                <a:latin typeface="Arial" panose="020B0604020202020204" pitchFamily="34" charset="0"/>
                <a:cs typeface="Arial" panose="020B0604020202020204" pitchFamily="34" charset="0"/>
              </a:rPr>
              <a:t>approach taken was to conduct a user survey to determine the most commonly used cleansers and to screen them at a concentration appropriate to residual diluted cleanser left in the fuel systems.</a:t>
            </a:r>
          </a:p>
          <a:p>
            <a:pPr algn="just">
              <a:lnSpc>
                <a:spcPct val="100000"/>
              </a:lnSpc>
              <a:spcBef>
                <a:spcPts val="0"/>
              </a:spcBef>
            </a:pPr>
            <a:r>
              <a:rPr lang="en-US" sz="1800" dirty="0">
                <a:latin typeface="Arial" panose="020B0604020202020204" pitchFamily="34" charset="0"/>
                <a:cs typeface="Arial" panose="020B0604020202020204" pitchFamily="34" charset="0"/>
              </a:rPr>
              <a:t> </a:t>
            </a:r>
          </a:p>
          <a:p>
            <a:pPr algn="just">
              <a:lnSpc>
                <a:spcPct val="100000"/>
              </a:lnSpc>
              <a:spcBef>
                <a:spcPts val="0"/>
              </a:spcBef>
            </a:pPr>
            <a:r>
              <a:rPr lang="en-US" sz="1800" dirty="0">
                <a:latin typeface="Arial" panose="020B0604020202020204" pitchFamily="34" charset="0"/>
                <a:cs typeface="Arial" panose="020B0604020202020204" pitchFamily="34" charset="0"/>
              </a:rPr>
              <a:t>The survey consisted with a list originally generated by the fuel cell providers (US Fuel Cell Council) as augmented by input from members of the SAE Fuel Cell Standards Committee.  The total input was compiled and down selected based on the compounds listed in the Safety Data Sheets (SDS) for each agent investigated.  Over sixty products were reviewed and classified.  The classifications selected were “cations”, “organics”, “citrates”, and “amines”.</a:t>
            </a:r>
          </a:p>
          <a:p>
            <a:pPr algn="just">
              <a:lnSpc>
                <a:spcPct val="100000"/>
              </a:lnSpc>
              <a:spcBef>
                <a:spcPts val="0"/>
              </a:spcBef>
            </a:pPr>
            <a:r>
              <a:rPr lang="en-US" sz="1800" dirty="0">
                <a:latin typeface="Arial" panose="020B0604020202020204" pitchFamily="34" charset="0"/>
                <a:cs typeface="Arial" panose="020B0604020202020204" pitchFamily="34" charset="0"/>
              </a:rPr>
              <a:t> </a:t>
            </a:r>
          </a:p>
          <a:p>
            <a:pPr algn="just">
              <a:lnSpc>
                <a:spcPct val="100000"/>
              </a:lnSpc>
              <a:spcBef>
                <a:spcPts val="0"/>
              </a:spcBef>
            </a:pPr>
            <a:r>
              <a:rPr lang="en-US" sz="1800" dirty="0">
                <a:latin typeface="Arial" panose="020B0604020202020204" pitchFamily="34" charset="0"/>
                <a:cs typeface="Arial" panose="020B0604020202020204" pitchFamily="34" charset="0"/>
              </a:rPr>
              <a:t>A second requirement was that the cleaning agents be readily available and cost effective.  To address this requirement it was decided that the agents be available through a national retail source:  McMaster-Carr, Grainger, Home Depot, Lowes, True Value and/or several supermarket chains which carry national brands (e.g. Procter &amp; Gamble, Colgate Palmolive).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4</a:t>
            </a:fld>
            <a:endParaRPr lang="en-US"/>
          </a:p>
        </p:txBody>
      </p:sp>
    </p:spTree>
    <p:extLst>
      <p:ext uri="{BB962C8B-B14F-4D97-AF65-F5344CB8AC3E}">
        <p14:creationId xmlns:p14="http://schemas.microsoft.com/office/powerpoint/2010/main" val="3284500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a:latin typeface="Arial" panose="020B0604020202020204" pitchFamily="34" charset="0"/>
                <a:cs typeface="Arial" panose="020B0604020202020204" pitchFamily="34" charset="0"/>
              </a:rPr>
              <a:t>Selection of </a:t>
            </a:r>
            <a:r>
              <a:rPr lang="en-US" sz="2000" b="1" u="sng" dirty="0" smtClean="0">
                <a:latin typeface="Arial" panose="020B0604020202020204" pitchFamily="34" charset="0"/>
                <a:cs typeface="Arial" panose="020B0604020202020204" pitchFamily="34" charset="0"/>
              </a:rPr>
              <a:t>agents (cont.): </a:t>
            </a:r>
            <a:endParaRPr lang="en-US" sz="2000" b="1" u="sng"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5</a:t>
            </a:fld>
            <a:endParaRPr lang="en-US"/>
          </a:p>
        </p:txBody>
      </p:sp>
      <p:pic>
        <p:nvPicPr>
          <p:cNvPr id="11" name="Picture 10"/>
          <p:cNvPicPr>
            <a:picLocks noChangeAspect="1"/>
          </p:cNvPicPr>
          <p:nvPr/>
        </p:nvPicPr>
        <p:blipFill>
          <a:blip r:embed="rId7"/>
          <a:stretch>
            <a:fillRect/>
          </a:stretch>
        </p:blipFill>
        <p:spPr>
          <a:xfrm>
            <a:off x="687354" y="1466758"/>
            <a:ext cx="7934972" cy="4557523"/>
          </a:xfrm>
          <a:prstGeom prst="rect">
            <a:avLst/>
          </a:prstGeom>
        </p:spPr>
      </p:pic>
    </p:spTree>
    <p:extLst>
      <p:ext uri="{BB962C8B-B14F-4D97-AF65-F5344CB8AC3E}">
        <p14:creationId xmlns:p14="http://schemas.microsoft.com/office/powerpoint/2010/main" val="626896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a:latin typeface="Arial" panose="020B0604020202020204" pitchFamily="34" charset="0"/>
                <a:cs typeface="Arial" panose="020B0604020202020204" pitchFamily="34" charset="0"/>
              </a:rPr>
              <a:t>Selection of </a:t>
            </a:r>
            <a:r>
              <a:rPr lang="en-US" sz="2000" b="1" u="sng" dirty="0" smtClean="0">
                <a:latin typeface="Arial" panose="020B0604020202020204" pitchFamily="34" charset="0"/>
                <a:cs typeface="Arial" panose="020B0604020202020204" pitchFamily="34" charset="0"/>
              </a:rPr>
              <a:t>agents (cont.): </a:t>
            </a:r>
            <a:endParaRPr lang="en-US" sz="2000" b="1"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30306" y="1573306"/>
            <a:ext cx="8085043" cy="3684493"/>
          </a:xfrm>
        </p:spPr>
        <p:txBody>
          <a:bodyPr>
            <a:noAutofit/>
          </a:bodyPr>
          <a:lstStyle/>
          <a:p>
            <a:pPr algn="just">
              <a:lnSpc>
                <a:spcPct val="100000"/>
              </a:lnSpc>
              <a:spcBef>
                <a:spcPts val="0"/>
              </a:spcBef>
            </a:pPr>
            <a:r>
              <a:rPr lang="en-US" sz="1800" dirty="0">
                <a:latin typeface="Arial" panose="020B0604020202020204" pitchFamily="34" charset="0"/>
                <a:cs typeface="Arial" panose="020B0604020202020204" pitchFamily="34" charset="0"/>
              </a:rPr>
              <a:t>A third requirement was to avoid an agent that is restricted or is most likely restricted by the authorities having jurisdiction (e.g. US EPA, US FDA, European Directive (e.g. REACH</a:t>
            </a:r>
            <a:r>
              <a:rPr lang="en-US" sz="1800" dirty="0" smtClean="0">
                <a:latin typeface="Arial" panose="020B0604020202020204" pitchFamily="34" charset="0"/>
                <a:cs typeface="Arial" panose="020B0604020202020204" pitchFamily="34" charset="0"/>
              </a:rPr>
              <a:t>).</a:t>
            </a:r>
          </a:p>
          <a:p>
            <a:pPr algn="l">
              <a:lnSpc>
                <a:spcPct val="100000"/>
              </a:lnSpc>
              <a:spcBef>
                <a:spcPts val="0"/>
              </a:spcBef>
            </a:pPr>
            <a:endParaRPr lang="en-US" sz="1800" dirty="0">
              <a:latin typeface="Arial" panose="020B0604020202020204" pitchFamily="34" charset="0"/>
              <a:cs typeface="Arial" panose="020B0604020202020204" pitchFamily="34" charset="0"/>
            </a:endParaRPr>
          </a:p>
          <a:p>
            <a:pPr algn="just">
              <a:lnSpc>
                <a:spcPct val="100000"/>
              </a:lnSpc>
              <a:spcBef>
                <a:spcPts val="0"/>
              </a:spcBef>
            </a:pPr>
            <a:r>
              <a:rPr lang="en-US" sz="1800" dirty="0">
                <a:latin typeface="Arial" panose="020B0604020202020204" pitchFamily="34" charset="0"/>
                <a:cs typeface="Arial" panose="020B0604020202020204" pitchFamily="34" charset="0"/>
              </a:rPr>
              <a:t>A fourth requirement was safety to the researchers, which are students.  This was done by review of the NFPA 704 ratings noted in the SDS on each candidate product.  Particularly harmful agents were avoided.</a:t>
            </a:r>
          </a:p>
          <a:p>
            <a:pPr algn="l">
              <a:lnSpc>
                <a:spcPct val="100000"/>
              </a:lnSpc>
              <a:spcBef>
                <a:spcPts val="0"/>
              </a:spcBef>
            </a:pPr>
            <a:endParaRPr lang="en-US" sz="1800" dirty="0">
              <a:latin typeface="Arial" panose="020B0604020202020204" pitchFamily="34" charset="0"/>
              <a:cs typeface="Arial" panose="020B0604020202020204" pitchFamily="34" charset="0"/>
            </a:endParaRPr>
          </a:p>
          <a:p>
            <a:pPr algn="l">
              <a:lnSpc>
                <a:spcPct val="100000"/>
              </a:lnSpc>
              <a:spcBef>
                <a:spcPts val="0"/>
              </a:spcBef>
            </a:pPr>
            <a:r>
              <a:rPr lang="en-US" sz="1800" dirty="0">
                <a:latin typeface="Arial" panose="020B0604020202020204" pitchFamily="34" charset="0"/>
                <a:cs typeface="Arial" panose="020B0604020202020204" pitchFamily="34" charset="0"/>
              </a:rPr>
              <a:t>A fifth requirement was limited funding.   </a:t>
            </a:r>
          </a:p>
          <a:p>
            <a:pPr algn="l">
              <a:lnSpc>
                <a:spcPct val="120000"/>
              </a:lnSpc>
              <a:spcBef>
                <a:spcPts val="0"/>
              </a:spcBef>
            </a:pPr>
            <a:endParaRPr lang="en-US" sz="1800" dirty="0"/>
          </a:p>
          <a:p>
            <a:pPr algn="l"/>
            <a:endParaRPr lang="en-US" sz="1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6</a:t>
            </a:fld>
            <a:endParaRPr lang="en-US"/>
          </a:p>
        </p:txBody>
      </p:sp>
    </p:spTree>
    <p:extLst>
      <p:ext uri="{BB962C8B-B14F-4D97-AF65-F5344CB8AC3E}">
        <p14:creationId xmlns:p14="http://schemas.microsoft.com/office/powerpoint/2010/main" val="2359563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a:latin typeface="Arial" panose="020B0604020202020204" pitchFamily="34" charset="0"/>
                <a:cs typeface="Arial" panose="020B0604020202020204" pitchFamily="34" charset="0"/>
              </a:rPr>
              <a:t>Selection of </a:t>
            </a:r>
            <a:r>
              <a:rPr lang="en-US" sz="2000" b="1" u="sng" dirty="0" smtClean="0">
                <a:latin typeface="Arial" panose="020B0604020202020204" pitchFamily="34" charset="0"/>
                <a:cs typeface="Arial" panose="020B0604020202020204" pitchFamily="34" charset="0"/>
              </a:rPr>
              <a:t>agents (cont.): </a:t>
            </a:r>
            <a:endParaRPr lang="en-US" sz="2000" b="1"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30306" y="1573306"/>
            <a:ext cx="8085043" cy="3684493"/>
          </a:xfrm>
        </p:spPr>
        <p:txBody>
          <a:bodyPr>
            <a:noAutofit/>
          </a:bodyPr>
          <a:lstStyle/>
          <a:p>
            <a:pPr algn="just">
              <a:lnSpc>
                <a:spcPct val="100000"/>
              </a:lnSpc>
              <a:spcBef>
                <a:spcPts val="0"/>
              </a:spcBef>
            </a:pPr>
            <a:r>
              <a:rPr lang="en-US" sz="1800" dirty="0" smtClean="0">
                <a:latin typeface="Arial" panose="020B0604020202020204" pitchFamily="34" charset="0"/>
                <a:cs typeface="Arial" panose="020B0604020202020204" pitchFamily="34" charset="0"/>
              </a:rPr>
              <a:t>Based </a:t>
            </a:r>
            <a:r>
              <a:rPr lang="en-US" sz="1800" dirty="0">
                <a:latin typeface="Arial" panose="020B0604020202020204" pitchFamily="34" charset="0"/>
                <a:cs typeface="Arial" panose="020B0604020202020204" pitchFamily="34" charset="0"/>
              </a:rPr>
              <a:t>on these requirements, a down select of twelve (12) candidate agents was generated. C2E2 has agreed to test a minimum of six (6) agents.  Eight (8) were tested and being reported upon in this document. The final list is noted above.</a:t>
            </a:r>
          </a:p>
          <a:p>
            <a:pPr algn="just">
              <a:lnSpc>
                <a:spcPct val="100000"/>
              </a:lnSpc>
              <a:spcBef>
                <a:spcPts val="0"/>
              </a:spcBef>
            </a:pPr>
            <a:endParaRPr lang="en-US" sz="1800" dirty="0">
              <a:latin typeface="Arial" panose="020B0604020202020204" pitchFamily="34" charset="0"/>
              <a:cs typeface="Arial" panose="020B0604020202020204" pitchFamily="34" charset="0"/>
            </a:endParaRPr>
          </a:p>
          <a:p>
            <a:pPr algn="just">
              <a:lnSpc>
                <a:spcPct val="100000"/>
              </a:lnSpc>
              <a:spcBef>
                <a:spcPts val="0"/>
              </a:spcBef>
            </a:pPr>
            <a:r>
              <a:rPr lang="en-US" sz="1800" dirty="0">
                <a:latin typeface="Arial" panose="020B0604020202020204" pitchFamily="34" charset="0"/>
                <a:cs typeface="Arial" panose="020B0604020202020204" pitchFamily="34" charset="0"/>
              </a:rPr>
              <a:t>Brand names are not referred to in this documents to avoid issues with the manufacturers.  Commodities are referred to by common usage names.</a:t>
            </a:r>
          </a:p>
          <a:p>
            <a:pPr algn="l">
              <a:lnSpc>
                <a:spcPct val="100000"/>
              </a:lnSpc>
            </a:pPr>
            <a:endParaRPr lang="en-US"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7</a:t>
            </a:fld>
            <a:endParaRPr lang="en-US"/>
          </a:p>
        </p:txBody>
      </p:sp>
    </p:spTree>
    <p:extLst>
      <p:ext uri="{BB962C8B-B14F-4D97-AF65-F5344CB8AC3E}">
        <p14:creationId xmlns:p14="http://schemas.microsoft.com/office/powerpoint/2010/main" val="2911452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a:bodyPr>
          <a:lstStyle/>
          <a:p>
            <a:pPr algn="l">
              <a:lnSpc>
                <a:spcPct val="100000"/>
              </a:lnSpc>
            </a:pPr>
            <a:r>
              <a:rPr lang="en-US" sz="2000" b="1" u="sng" dirty="0" smtClean="0">
                <a:latin typeface="Arial" panose="020B0604020202020204" pitchFamily="34" charset="0"/>
                <a:cs typeface="Arial" panose="020B0604020202020204" pitchFamily="34" charset="0"/>
              </a:rPr>
              <a:t>The Situation </a:t>
            </a:r>
            <a:r>
              <a:rPr lang="en-US" sz="2000" b="1" u="sng" dirty="0">
                <a:latin typeface="Arial" panose="020B0604020202020204" pitchFamily="34" charset="0"/>
                <a:cs typeface="Arial" panose="020B0604020202020204" pitchFamily="34" charset="0"/>
              </a:rPr>
              <a:t>to be </a:t>
            </a:r>
            <a:r>
              <a:rPr lang="en-US" sz="2000" b="1" u="sng" dirty="0" smtClean="0">
                <a:latin typeface="Arial" panose="020B0604020202020204" pitchFamily="34" charset="0"/>
                <a:cs typeface="Arial" panose="020B0604020202020204" pitchFamily="34" charset="0"/>
              </a:rPr>
              <a:t>approximated</a:t>
            </a:r>
            <a:r>
              <a:rPr lang="en-US" sz="2000" b="1" dirty="0" smtClean="0">
                <a:latin typeface="Arial" panose="020B0604020202020204" pitchFamily="34" charset="0"/>
                <a:cs typeface="Arial" panose="020B0604020202020204" pitchFamily="34" charset="0"/>
              </a:rPr>
              <a:t>:</a:t>
            </a:r>
            <a:endParaRPr lang="en-US" sz="2000" b="1"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91671" y="1573306"/>
            <a:ext cx="7678270" cy="1640541"/>
          </a:xfrm>
        </p:spPr>
        <p:txBody>
          <a:bodyPr>
            <a:normAutofit fontScale="25000" lnSpcReduction="20000"/>
          </a:bodyPr>
          <a:lstStyle/>
          <a:p>
            <a:pPr algn="just">
              <a:lnSpc>
                <a:spcPct val="120000"/>
              </a:lnSpc>
              <a:spcBef>
                <a:spcPts val="0"/>
              </a:spcBef>
            </a:pPr>
            <a:r>
              <a:rPr lang="en-US" sz="7200" dirty="0" smtClean="0">
                <a:latin typeface="Arial" panose="020B0604020202020204" pitchFamily="34" charset="0"/>
                <a:cs typeface="Arial" panose="020B0604020202020204" pitchFamily="34" charset="0"/>
              </a:rPr>
              <a:t>Selected </a:t>
            </a:r>
            <a:r>
              <a:rPr lang="en-US" sz="7200" dirty="0">
                <a:latin typeface="Arial" panose="020B0604020202020204" pitchFamily="34" charset="0"/>
                <a:cs typeface="Arial" panose="020B0604020202020204" pitchFamily="34" charset="0"/>
              </a:rPr>
              <a:t>agent concentration models 5% of the manufactures suggested full strength.  The 5% is an estimate of the concentration after two quick rinses (typical field cleaning).  This translates into an ingested amount of about 14 cm</a:t>
            </a:r>
            <a:r>
              <a:rPr lang="en-US" sz="7200" baseline="30000" dirty="0">
                <a:latin typeface="Arial" panose="020B0604020202020204" pitchFamily="34" charset="0"/>
                <a:cs typeface="Arial" panose="020B0604020202020204" pitchFamily="34" charset="0"/>
              </a:rPr>
              <a:t>3</a:t>
            </a:r>
            <a:r>
              <a:rPr lang="en-US" sz="7200" dirty="0">
                <a:latin typeface="Arial" panose="020B0604020202020204" pitchFamily="34" charset="0"/>
                <a:cs typeface="Arial" panose="020B0604020202020204" pitchFamily="34" charset="0"/>
              </a:rPr>
              <a:t> of 100% cleanser during a 7 kg fill.  Assuming the vehicle averages ¼ power (1000 mA/cm</a:t>
            </a:r>
            <a:r>
              <a:rPr lang="en-US" sz="7200" baseline="30000" dirty="0">
                <a:latin typeface="Arial" panose="020B0604020202020204" pitchFamily="34" charset="0"/>
                <a:cs typeface="Arial" panose="020B0604020202020204" pitchFamily="34" charset="0"/>
              </a:rPr>
              <a:t>2</a:t>
            </a:r>
            <a:r>
              <a:rPr lang="en-US" sz="7200" dirty="0">
                <a:latin typeface="Arial" panose="020B0604020202020204" pitchFamily="34" charset="0"/>
                <a:cs typeface="Arial" panose="020B0604020202020204" pitchFamily="34" charset="0"/>
              </a:rPr>
              <a:t>), the estimate fuel consumption rate for 7 kg is about 14 hours.</a:t>
            </a:r>
          </a:p>
          <a:p>
            <a:pPr algn="just">
              <a:lnSpc>
                <a:spcPct val="120000"/>
              </a:lnSpc>
              <a:spcBef>
                <a:spcPts val="0"/>
              </a:spcBef>
            </a:pPr>
            <a:r>
              <a:rPr lang="en-US" sz="7200" dirty="0">
                <a:latin typeface="Arial" panose="020B0604020202020204" pitchFamily="34" charset="0"/>
                <a:cs typeface="Arial" panose="020B0604020202020204" pitchFamily="34" charset="0"/>
              </a:rPr>
              <a:t> </a:t>
            </a:r>
          </a:p>
          <a:p>
            <a:pPr algn="just">
              <a:lnSpc>
                <a:spcPct val="120000"/>
              </a:lnSpc>
              <a:spcBef>
                <a:spcPts val="0"/>
              </a:spcBef>
            </a:pP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8</a:t>
            </a:fld>
            <a:endParaRPr lang="en-US"/>
          </a:p>
        </p:txBody>
      </p:sp>
      <p:sp>
        <p:nvSpPr>
          <p:cNvPr id="11" name="TextBox 10"/>
          <p:cNvSpPr txBox="1"/>
          <p:nvPr/>
        </p:nvSpPr>
        <p:spPr>
          <a:xfrm>
            <a:off x="430306" y="3573001"/>
            <a:ext cx="3671047" cy="677108"/>
          </a:xfrm>
          <a:prstGeom prst="rect">
            <a:avLst/>
          </a:prstGeom>
          <a:noFill/>
        </p:spPr>
        <p:txBody>
          <a:bodyPr wrap="square" rtlCol="0">
            <a:spAutoFit/>
          </a:bodyPr>
          <a:lstStyle/>
          <a:p>
            <a:r>
              <a:rPr lang="en-US" sz="2000" b="1" u="sng" dirty="0" smtClean="0">
                <a:latin typeface="Arial" panose="020B0604020202020204" pitchFamily="34" charset="0"/>
                <a:cs typeface="Arial" panose="020B0604020202020204" pitchFamily="34" charset="0"/>
              </a:rPr>
              <a:t>Electrode selection</a:t>
            </a:r>
            <a:r>
              <a:rPr lang="en-US" sz="2000" b="1" dirty="0" smtClean="0">
                <a:latin typeface="Arial" panose="020B0604020202020204" pitchFamily="34" charset="0"/>
                <a:cs typeface="Arial" panose="020B0604020202020204" pitchFamily="34" charset="0"/>
              </a:rPr>
              <a:t>:</a:t>
            </a:r>
          </a:p>
          <a:p>
            <a:endParaRPr lang="en-US" dirty="0"/>
          </a:p>
        </p:txBody>
      </p:sp>
      <p:sp>
        <p:nvSpPr>
          <p:cNvPr id="12" name="TextBox 11"/>
          <p:cNvSpPr txBox="1"/>
          <p:nvPr/>
        </p:nvSpPr>
        <p:spPr>
          <a:xfrm>
            <a:off x="591671" y="4392723"/>
            <a:ext cx="7678270" cy="923330"/>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The test cells were built with 25 cm</a:t>
            </a:r>
            <a:r>
              <a:rPr lang="en-US" baseline="30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Gore-50 (PRIMEA) electrode with 0.4/0.4 mg Pt/cm</a:t>
            </a:r>
            <a:r>
              <a:rPr lang="en-US" baseline="30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catalyst loadings.  This selection matches the current and previous US DoE funded research on fuel and air contaminant.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5054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780958"/>
            <a:ext cx="8283388" cy="685801"/>
          </a:xfrm>
        </p:spPr>
        <p:txBody>
          <a:bodyPr anchor="t">
            <a:normAutofit fontScale="90000"/>
          </a:bodyPr>
          <a:lstStyle/>
          <a:p>
            <a:pPr algn="l">
              <a:lnSpc>
                <a:spcPct val="100000"/>
              </a:lnSpc>
            </a:pPr>
            <a:r>
              <a:rPr lang="en-US" sz="2200" b="1" u="sng" dirty="0">
                <a:latin typeface="Arial" panose="020B0604020202020204" pitchFamily="34" charset="0"/>
                <a:cs typeface="Arial" panose="020B0604020202020204" pitchFamily="34" charset="0"/>
              </a:rPr>
              <a:t>Test Conditions:</a:t>
            </a:r>
            <a:r>
              <a:rPr lang="en-US" sz="3200" b="1" u="sng" dirty="0"/>
              <a:t/>
            </a:r>
            <a:br>
              <a:rPr lang="en-US" sz="3200" b="1" u="sng" dirty="0"/>
            </a:br>
            <a:r>
              <a:rPr lang="en-US" sz="3200" b="1" dirty="0" smtClean="0"/>
              <a:t> </a:t>
            </a:r>
            <a:endParaRPr lang="en-US" sz="3200" b="1" u="sng" dirty="0"/>
          </a:p>
        </p:txBody>
      </p:sp>
      <p:sp>
        <p:nvSpPr>
          <p:cNvPr id="3" name="Subtitle 2"/>
          <p:cNvSpPr>
            <a:spLocks noGrp="1"/>
          </p:cNvSpPr>
          <p:nvPr>
            <p:ph type="subTitle" idx="1"/>
          </p:nvPr>
        </p:nvSpPr>
        <p:spPr>
          <a:xfrm>
            <a:off x="672353" y="1573306"/>
            <a:ext cx="8041341" cy="3801865"/>
          </a:xfrm>
        </p:spPr>
        <p:txBody>
          <a:bodyPr>
            <a:normAutofit fontScale="70000" lnSpcReduction="20000"/>
          </a:bodyPr>
          <a:lstStyle/>
          <a:p>
            <a:pPr algn="just">
              <a:lnSpc>
                <a:spcPct val="120000"/>
              </a:lnSpc>
              <a:spcBef>
                <a:spcPts val="0"/>
              </a:spcBef>
            </a:pPr>
            <a:r>
              <a:rPr lang="en-US" sz="2600" dirty="0" smtClean="0">
                <a:latin typeface="Arial" panose="020B0604020202020204" pitchFamily="34" charset="0"/>
                <a:cs typeface="Arial" panose="020B0604020202020204" pitchFamily="34" charset="0"/>
              </a:rPr>
              <a:t>It </a:t>
            </a:r>
            <a:r>
              <a:rPr lang="en-US" sz="2600" dirty="0">
                <a:latin typeface="Arial" panose="020B0604020202020204" pitchFamily="34" charset="0"/>
                <a:cs typeface="Arial" panose="020B0604020202020204" pitchFamily="34" charset="0"/>
              </a:rPr>
              <a:t>was decided that the PEM test cells would be run at 1000 mA/cm</a:t>
            </a:r>
            <a:r>
              <a:rPr lang="en-US" sz="2600" baseline="30000" dirty="0">
                <a:latin typeface="Arial" panose="020B0604020202020204" pitchFamily="34" charset="0"/>
                <a:cs typeface="Arial" panose="020B0604020202020204" pitchFamily="34" charset="0"/>
              </a:rPr>
              <a:t>2</a:t>
            </a:r>
            <a:r>
              <a:rPr lang="en-US" sz="2600" dirty="0">
                <a:latin typeface="Arial" panose="020B0604020202020204" pitchFamily="34" charset="0"/>
                <a:cs typeface="Arial" panose="020B0604020202020204" pitchFamily="34" charset="0"/>
              </a:rPr>
              <a:t> at 80oC with a relative humidity of ~25% on the anode and ~125% on the cathode.  The reactant flows were run at a stoichiometry of 10 for the anode and 4 for the cathode flow, to avoid secondary effects. The exit pressures were balanced at ambient. The conditions are designed to maximize the contaminant transport from the cathode to the anode to emulate the worst case scenario. </a:t>
            </a:r>
          </a:p>
          <a:p>
            <a:pPr algn="l">
              <a:lnSpc>
                <a:spcPct val="120000"/>
              </a:lnSpc>
              <a:spcBef>
                <a:spcPts val="0"/>
              </a:spcBef>
            </a:pPr>
            <a:endParaRPr lang="en-US" sz="2600" dirty="0">
              <a:latin typeface="Arial" panose="020B0604020202020204" pitchFamily="34" charset="0"/>
              <a:cs typeface="Arial" panose="020B0604020202020204" pitchFamily="34" charset="0"/>
            </a:endParaRPr>
          </a:p>
          <a:p>
            <a:pPr algn="just">
              <a:lnSpc>
                <a:spcPct val="120000"/>
              </a:lnSpc>
              <a:spcBef>
                <a:spcPts val="0"/>
              </a:spcBef>
            </a:pPr>
            <a:r>
              <a:rPr lang="en-US" sz="2600" dirty="0">
                <a:latin typeface="Arial" panose="020B0604020202020204" pitchFamily="34" charset="0"/>
                <a:cs typeface="Arial" panose="020B0604020202020204" pitchFamily="34" charset="0"/>
              </a:rPr>
              <a:t>The miscible agents with low vapor pressures were diluted with DI-water and injected with a nebulizer (hardware used for the non-gaseous air impurities testing.  Immiscible and/or high vapor pressure agents were directly injected into the air stream and allowed to “flash” (vaporize).  Only naphtha and isopropanol were “flash”.</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6077" y="18148"/>
            <a:ext cx="1411000" cy="481165"/>
          </a:xfrm>
          <a:prstGeom prst="rect">
            <a:avLst/>
          </a:prstGeom>
        </p:spPr>
      </p:pic>
      <p:pic>
        <p:nvPicPr>
          <p:cNvPr id="5" name="Picture 4"/>
          <p:cNvPicPr>
            <a:picLocks noChangeAspect="1"/>
          </p:cNvPicPr>
          <p:nvPr/>
        </p:nvPicPr>
        <p:blipFill>
          <a:blip r:embed="rId4"/>
          <a:stretch>
            <a:fillRect/>
          </a:stretch>
        </p:blipFill>
        <p:spPr>
          <a:xfrm>
            <a:off x="0" y="90846"/>
            <a:ext cx="1493649" cy="408467"/>
          </a:xfrm>
          <a:prstGeom prst="rect">
            <a:avLst/>
          </a:prstGeom>
        </p:spPr>
      </p:pic>
      <p:pic>
        <p:nvPicPr>
          <p:cNvPr id="6" name="Picture 5"/>
          <p:cNvPicPr>
            <a:picLocks noChangeAspect="1"/>
          </p:cNvPicPr>
          <p:nvPr/>
        </p:nvPicPr>
        <p:blipFill>
          <a:blip r:embed="rId5"/>
          <a:stretch>
            <a:fillRect/>
          </a:stretch>
        </p:blipFill>
        <p:spPr>
          <a:xfrm>
            <a:off x="3743325" y="104579"/>
            <a:ext cx="1657350" cy="381000"/>
          </a:xfrm>
          <a:prstGeom prst="rect">
            <a:avLst/>
          </a:prstGeom>
        </p:spPr>
      </p:pic>
      <p:pic>
        <p:nvPicPr>
          <p:cNvPr id="7" name="Picture 6"/>
          <p:cNvPicPr>
            <a:picLocks noChangeAspect="1"/>
          </p:cNvPicPr>
          <p:nvPr/>
        </p:nvPicPr>
        <p:blipFill>
          <a:blip r:embed="rId6"/>
          <a:stretch>
            <a:fillRect/>
          </a:stretch>
        </p:blipFill>
        <p:spPr>
          <a:xfrm>
            <a:off x="115833" y="6356351"/>
            <a:ext cx="1261981" cy="438950"/>
          </a:xfrm>
          <a:prstGeom prst="rect">
            <a:avLst/>
          </a:prstGeom>
        </p:spPr>
      </p:pic>
      <p:sp>
        <p:nvSpPr>
          <p:cNvPr id="8" name="Footer Placeholder 8"/>
          <p:cNvSpPr>
            <a:spLocks noGrp="1"/>
          </p:cNvSpPr>
          <p:nvPr>
            <p:ph type="ftr" sz="quarter" idx="11"/>
          </p:nvPr>
        </p:nvSpPr>
        <p:spPr>
          <a:xfrm>
            <a:off x="3028949" y="6356351"/>
            <a:ext cx="4017309" cy="387911"/>
          </a:xfrm>
        </p:spPr>
        <p:txBody>
          <a:bodyPr/>
          <a:lstStyle/>
          <a:p>
            <a:r>
              <a:rPr lang="en-US" dirty="0" smtClean="0"/>
              <a:t>This presentation does not contain any proprietary, confidential, or otherwise restricted information</a:t>
            </a:r>
            <a:endParaRPr lang="en-US" dirty="0"/>
          </a:p>
        </p:txBody>
      </p:sp>
      <p:sp>
        <p:nvSpPr>
          <p:cNvPr id="9" name="Slide Number Placeholder 8"/>
          <p:cNvSpPr>
            <a:spLocks noGrp="1"/>
          </p:cNvSpPr>
          <p:nvPr>
            <p:ph type="sldNum" sz="quarter" idx="12"/>
          </p:nvPr>
        </p:nvSpPr>
        <p:spPr/>
        <p:txBody>
          <a:bodyPr/>
          <a:lstStyle/>
          <a:p>
            <a:fld id="{59E2E194-9AA7-4E0F-B9B5-7BF3539B85B3}" type="slidenum">
              <a:rPr lang="en-US" smtClean="0"/>
              <a:t>9</a:t>
            </a:fld>
            <a:endParaRPr lang="en-US"/>
          </a:p>
        </p:txBody>
      </p:sp>
    </p:spTree>
    <p:extLst>
      <p:ext uri="{BB962C8B-B14F-4D97-AF65-F5344CB8AC3E}">
        <p14:creationId xmlns:p14="http://schemas.microsoft.com/office/powerpoint/2010/main" val="41735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1382</Words>
  <Application>Microsoft Office PowerPoint</Application>
  <PresentationFormat>On-screen Show (4:3)</PresentationFormat>
  <Paragraphs>125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DoE Funded Cleanser Compatibility Study with  PEM Fuel Cells  Final Summary  Award Number: DE-EE0000467 </vt:lpstr>
      <vt:lpstr>Subtask Objective: </vt:lpstr>
      <vt:lpstr>Subtask Background: </vt:lpstr>
      <vt:lpstr>Selection of agents: </vt:lpstr>
      <vt:lpstr>Selection of agents (cont.): </vt:lpstr>
      <vt:lpstr>Selection of agents (cont.): </vt:lpstr>
      <vt:lpstr>Selection of agents (cont.): </vt:lpstr>
      <vt:lpstr>The Situation to be approximated:</vt:lpstr>
      <vt:lpstr>Test Conditions:  </vt:lpstr>
      <vt:lpstr>Results:</vt:lpstr>
      <vt:lpstr>Results (cont):</vt:lpstr>
      <vt:lpstr>Results (cont):</vt:lpstr>
      <vt:lpstr>Results (cont):</vt:lpstr>
      <vt:lpstr>Conclusion:</vt:lpstr>
      <vt:lpstr>Conclusion (conc):</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Cleanser Compatibility Study with  PEM Fuel Cells</dc:title>
  <dc:creator>William Collins</dc:creator>
  <cp:lastModifiedBy>William Collins</cp:lastModifiedBy>
  <cp:revision>13</cp:revision>
  <dcterms:created xsi:type="dcterms:W3CDTF">2015-10-27T12:39:15Z</dcterms:created>
  <dcterms:modified xsi:type="dcterms:W3CDTF">2015-10-29T17:25:24Z</dcterms:modified>
</cp:coreProperties>
</file>