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1" r:id="rId6"/>
    <p:sldId id="261" r:id="rId7"/>
    <p:sldId id="267" r:id="rId8"/>
    <p:sldId id="262" r:id="rId9"/>
    <p:sldId id="263" r:id="rId10"/>
    <p:sldId id="264" r:id="rId11"/>
    <p:sldId id="265" r:id="rId12"/>
    <p:sldId id="266" r:id="rId13"/>
    <p:sldId id="268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5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7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12CB-B1B2-465E-8F5B-B5F442500CC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FDE8-7DA5-4D0E-A721-D76A32415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741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12CB-B1B2-465E-8F5B-B5F442500CC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FDE8-7DA5-4D0E-A721-D76A32415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48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12CB-B1B2-465E-8F5B-B5F442500CC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FDE8-7DA5-4D0E-A721-D76A32415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609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12CB-B1B2-465E-8F5B-B5F442500CC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FDE8-7DA5-4D0E-A721-D76A32415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527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12CB-B1B2-465E-8F5B-B5F442500CC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FDE8-7DA5-4D0E-A721-D76A32415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36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12CB-B1B2-465E-8F5B-B5F442500CC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FDE8-7DA5-4D0E-A721-D76A32415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223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12CB-B1B2-465E-8F5B-B5F442500CC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FDE8-7DA5-4D0E-A721-D76A32415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649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12CB-B1B2-465E-8F5B-B5F442500CC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FDE8-7DA5-4D0E-A721-D76A32415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410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12CB-B1B2-465E-8F5B-B5F442500CC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FDE8-7DA5-4D0E-A721-D76A32415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522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12CB-B1B2-465E-8F5B-B5F442500CC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FDE8-7DA5-4D0E-A721-D76A32415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941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12CB-B1B2-465E-8F5B-B5F442500CC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FDE8-7DA5-4D0E-A721-D76A32415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949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212CB-B1B2-465E-8F5B-B5F442500CC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2FDE8-7DA5-4D0E-A721-D76A32415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325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0614" y="1396538"/>
            <a:ext cx="7772400" cy="2128058"/>
          </a:xfrm>
        </p:spPr>
        <p:txBody>
          <a:bodyPr>
            <a:normAutofit fontScale="90000"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 Cleanser Screening Tests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</a:t>
            </a:r>
            <a:r>
              <a:rPr lang="en-US" sz="2400" b="1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Cleanser using</a:t>
            </a:r>
            <a:r>
              <a:rPr lang="en-US" sz="2400" b="1" u="sng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b="1" u="sng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ETDA, </a:t>
            </a:r>
            <a:r>
              <a:rPr lang="en-US" sz="2400" b="1" dirty="0" err="1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Tetrasodium</a:t>
            </a:r>
            <a:r>
              <a:rPr lang="en-US" sz="2400" b="1" dirty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b="1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b="1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b="1" dirty="0" err="1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Trisodium</a:t>
            </a:r>
            <a:r>
              <a:rPr lang="en-US" sz="2400" b="1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Phosphate substitute)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Preliminary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1189" y="4017674"/>
            <a:ext cx="6858000" cy="1655762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W. Collins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C2E2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2015 July 30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689" y="224132"/>
            <a:ext cx="1411000" cy="481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07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047" y="281630"/>
            <a:ext cx="3969328" cy="520072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28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 (</a:t>
            </a:r>
            <a:r>
              <a:rPr lang="en-US" sz="2800" u="sng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</a:t>
            </a:r>
            <a:r>
              <a:rPr lang="en-US" sz="28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954108" y="801702"/>
            <a:ext cx="3969328" cy="37646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Figure 3 – X/O History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48507" y="4906108"/>
            <a:ext cx="6901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Beginning of Test and End of Test data basically the same.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689" y="224132"/>
            <a:ext cx="1411000" cy="48116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320" y="1359032"/>
            <a:ext cx="4232172" cy="307524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8932" y="1359031"/>
            <a:ext cx="4230748" cy="3074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46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047" y="281630"/>
            <a:ext cx="3969328" cy="520072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28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 (</a:t>
            </a:r>
            <a:r>
              <a:rPr lang="en-US" sz="2800" u="sng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</a:t>
            </a:r>
            <a:r>
              <a:rPr lang="en-US" sz="28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954108" y="801702"/>
            <a:ext cx="3969328" cy="37646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Figure 4 – Cyclic Voltammetry History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64024" y="5109012"/>
            <a:ext cx="66578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Beginning of Test and End of Test are as expected.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689" y="224132"/>
            <a:ext cx="1411000" cy="48116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320" y="1178169"/>
            <a:ext cx="4232172" cy="307523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1435" y="1173757"/>
            <a:ext cx="4238244" cy="3079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46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047" y="281630"/>
            <a:ext cx="3969328" cy="520072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28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 (</a:t>
            </a:r>
            <a:r>
              <a:rPr lang="en-US" sz="2800" u="sng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</a:t>
            </a:r>
            <a:r>
              <a:rPr lang="en-US" sz="28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441938" y="801702"/>
            <a:ext cx="6418385" cy="49076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Figure 5 </a:t>
            </a:r>
            <a:r>
              <a:rPr lang="en-US" sz="1800" u="sng" dirty="0">
                <a:latin typeface="Arial" panose="020B0604020202020204" pitchFamily="34" charset="0"/>
                <a:cs typeface="Arial" panose="020B0604020202020204" pitchFamily="34" charset="0"/>
              </a:rPr>
              <a:t>– Electrochemical </a:t>
            </a:r>
            <a:r>
              <a:rPr lang="en-US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impedance spectroscopy </a:t>
            </a:r>
            <a:r>
              <a:rPr lang="en-US" sz="1800" u="sng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EIS)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689" y="224132"/>
            <a:ext cx="1411000" cy="48116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4680" y="1321774"/>
            <a:ext cx="6721389" cy="4883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16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047" y="281630"/>
            <a:ext cx="3969328" cy="520072"/>
          </a:xfrm>
        </p:spPr>
        <p:txBody>
          <a:bodyPr anchor="t">
            <a:normAutofit/>
          </a:bodyPr>
          <a:lstStyle/>
          <a:p>
            <a:pPr algn="l"/>
            <a:r>
              <a:rPr lang="en-US" sz="24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 (</a:t>
            </a:r>
            <a:r>
              <a:rPr lang="en-US" sz="2400" u="sng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</a:t>
            </a:r>
            <a:r>
              <a:rPr lang="en-US" sz="24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400" u="sng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1189" y="1246909"/>
            <a:ext cx="7324246" cy="5120640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Test Results (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The difference between the measurements at the beginning of the test and beginning of contamination are slight and may be due to saturation of the cathode GDL.  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The difference between the measurements at the beginning of contamination and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end of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contamination are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notable. 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Frequency magnitude from right to left.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Right is 0.1 Hz and represents issues in mass transport issues</a:t>
            </a:r>
          </a:p>
          <a:p>
            <a:pPr marL="742950" lvl="1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Left is 10 kHz and represents ionic and ohmic resistance</a:t>
            </a:r>
          </a:p>
          <a:p>
            <a:pPr marL="742950" lvl="1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Looks to be mass transport issues.</a:t>
            </a: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There was no recovery.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689" y="224132"/>
            <a:ext cx="1411000" cy="481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47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047" y="281630"/>
            <a:ext cx="3969328" cy="520072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27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1189" y="1246909"/>
            <a:ext cx="6858000" cy="4426527"/>
          </a:xfrm>
        </p:spPr>
        <p:txBody>
          <a:bodyPr/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The objective of this screening test is to conduct a compatibility test between this compound and PEM fuel cells.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The testing is done in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support of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 supplement to a US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DoE EERE contact,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DE-EE0000467.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The results indicate some interaction between the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compound and PEM fuel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cells at the concentration and flow tested.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689" y="224132"/>
            <a:ext cx="1411000" cy="481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10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047" y="281630"/>
            <a:ext cx="3969328" cy="520072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28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 </a:t>
            </a:r>
            <a:r>
              <a:rPr lang="en-US" sz="27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parameters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1189" y="1246909"/>
            <a:ext cx="6858000" cy="4426527"/>
          </a:xfrm>
        </p:spPr>
        <p:txBody>
          <a:bodyPr/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Cell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Size			25 cm</a:t>
            </a:r>
            <a:r>
              <a:rPr lang="en-US" sz="1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Electrode		Gore-50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Loadings		0.4/0.4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mgPt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/cm</a:t>
            </a:r>
            <a:r>
              <a:rPr lang="en-US" sz="1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Operation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Current Density		1000 mA/cm</a:t>
            </a:r>
            <a:r>
              <a:rPr lang="en-US" sz="1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Cell Temperature		80</a:t>
            </a:r>
            <a:r>
              <a:rPr lang="en-US" sz="1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Inlet dew points		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Anode		48</a:t>
            </a:r>
            <a:r>
              <a:rPr lang="en-US" sz="1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Cathode		87</a:t>
            </a:r>
            <a:r>
              <a:rPr lang="en-US" sz="1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Exit Pressures		Ambient/Ambient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689" y="224132"/>
            <a:ext cx="1411000" cy="481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66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047" y="281630"/>
            <a:ext cx="3969328" cy="520072"/>
          </a:xfrm>
        </p:spPr>
        <p:txBody>
          <a:bodyPr anchor="t">
            <a:noAutofit/>
          </a:bodyPr>
          <a:lstStyle/>
          <a:p>
            <a:pPr algn="l"/>
            <a:r>
              <a:rPr lang="en-US" sz="24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 parameters (</a:t>
            </a:r>
            <a:r>
              <a:rPr lang="en-US" sz="2400" u="sng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</a:t>
            </a:r>
            <a:r>
              <a:rPr lang="en-US" sz="24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1189" y="1246909"/>
            <a:ext cx="6858000" cy="5120640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Conditions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Flows			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Anode		1.75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lpm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(10)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Cathode 	1.55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lpm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(4)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Atomizer		130e-06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lpm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		(~200 ppm)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Operating Point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Intentionally close to flooding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(worst case)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Break in 			  23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hr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hold @600 mV 		Diagnostics		    4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hrs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Baseline			  44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hr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hold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@1000 mA/cm2 	Diagnostics		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1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hr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Contamination		  24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hold @1000 mA/cm2  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Diagnostics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	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1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hr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Clean up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25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hold @1000 mA/cm2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Diagnostics</a:t>
            </a:r>
            <a:r>
              <a:rPr lang="en-US" sz="1800" u="sng" dirty="0">
                <a:latin typeface="Arial" panose="020B0604020202020204" pitchFamily="34" charset="0"/>
                <a:cs typeface="Arial" panose="020B0604020202020204" pitchFamily="34" charset="0"/>
              </a:rPr>
              <a:t>		 </a:t>
            </a:r>
            <a:r>
              <a:rPr lang="en-US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  4 </a:t>
            </a:r>
            <a:r>
              <a:rPr lang="en-US" sz="18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hrs</a:t>
            </a:r>
            <a:endParaRPr lang="en-US" sz="18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Total			126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hrs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689" y="224132"/>
            <a:ext cx="1411000" cy="481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11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047" y="281630"/>
            <a:ext cx="3969328" cy="520072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27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Compound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1189" y="1246909"/>
            <a:ext cx="6858000" cy="1402162"/>
          </a:xfrm>
        </p:spPr>
        <p:txBody>
          <a:bodyPr>
            <a:normAutofit fontScale="92500" lnSpcReduction="20000"/>
          </a:bodyPr>
          <a:lstStyle/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Concentration 		5% of full strength</a:t>
            </a:r>
          </a:p>
          <a:p>
            <a:pPr lvl="1"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		(estimate after two rinses)</a:t>
            </a:r>
          </a:p>
          <a:p>
            <a:pPr lvl="1" algn="l">
              <a:lnSpc>
                <a:spcPct val="100000"/>
              </a:lnSpc>
              <a:spcBef>
                <a:spcPts val="0"/>
              </a:spcBef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Composition		MSDS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First product tested.</a:t>
            </a:r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689" y="224132"/>
            <a:ext cx="1411000" cy="481165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7589823"/>
              </p:ext>
            </p:extLst>
          </p:nvPr>
        </p:nvGraphicFramePr>
        <p:xfrm>
          <a:off x="1348154" y="3137877"/>
          <a:ext cx="574723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859"/>
                <a:gridCol w="1684161"/>
                <a:gridCol w="101421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Component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</a:t>
                      </a:r>
                      <a:r>
                        <a:rPr lang="en-US" baseline="30000" dirty="0" smtClean="0"/>
                        <a:t>#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by wt.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ETDA, </a:t>
                      </a:r>
                      <a:r>
                        <a:rPr lang="en-US" dirty="0" err="1" smtClean="0"/>
                        <a:t>Tetrasodium</a:t>
                      </a:r>
                      <a:r>
                        <a:rPr lang="en-US" dirty="0" smtClean="0"/>
                        <a:t> (38%)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64-02-8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 – 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Sodium </a:t>
                      </a:r>
                      <a:r>
                        <a:rPr lang="en-US" dirty="0" err="1" smtClean="0"/>
                        <a:t>Metasilicate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6834-92-0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 – 5%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740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047" y="281630"/>
            <a:ext cx="3969328" cy="520072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27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1189" y="1246909"/>
            <a:ext cx="6858000" cy="5120640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Summary of Testing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Break in and initial diagnostics normal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Baseline normal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Diagnostics after baseline normal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Decay during contamination ~95 mV in 24 hrs.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Diagnostics after contamination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abnormal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No useable recovery 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Diagnostics after clean up show additional degradation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689" y="224132"/>
            <a:ext cx="1411000" cy="481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28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047" y="281630"/>
            <a:ext cx="3969328" cy="520072"/>
          </a:xfrm>
        </p:spPr>
        <p:txBody>
          <a:bodyPr anchor="t">
            <a:normAutofit/>
          </a:bodyPr>
          <a:lstStyle/>
          <a:p>
            <a:pPr algn="l"/>
            <a:r>
              <a:rPr lang="en-US" sz="24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 (</a:t>
            </a:r>
            <a:r>
              <a:rPr lang="en-US" sz="2400" u="sng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</a:t>
            </a:r>
            <a:r>
              <a:rPr lang="en-US" sz="24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400" u="sng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1189" y="1246909"/>
            <a:ext cx="6858000" cy="5120640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Test Results of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cell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Sample E: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Figure 1 shows the performance history.  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Figure 2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shows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changes in IR during contamination.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Figure 3A (anode) and Figure 3C (cathode) show no decay due to crossover.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Figure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4A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(anode) and Figure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4C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cathode)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show no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catalyst issues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Electrochemical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impedance spectroscopy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EIS) shown in Figure 5 is conforms with the IR measurements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689" y="224132"/>
            <a:ext cx="1411000" cy="481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02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047" y="281630"/>
            <a:ext cx="3969328" cy="520072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28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 (</a:t>
            </a:r>
            <a:r>
              <a:rPr lang="en-US" sz="2800" u="sng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</a:t>
            </a:r>
            <a:r>
              <a:rPr lang="en-US" sz="28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954108" y="801702"/>
            <a:ext cx="3969328" cy="37646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Figure 1 – Performance History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99038" y="5406638"/>
            <a:ext cx="58243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Decay starts upon exposure.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Not recoverable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689" y="224132"/>
            <a:ext cx="1411000" cy="48116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2908" y="1485900"/>
            <a:ext cx="5395754" cy="3920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54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047" y="281630"/>
            <a:ext cx="3969328" cy="520072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28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 (</a:t>
            </a:r>
            <a:r>
              <a:rPr lang="en-US" sz="2800" u="sng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</a:t>
            </a:r>
            <a:r>
              <a:rPr lang="en-US" sz="28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954108" y="801702"/>
            <a:ext cx="3969328" cy="37646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Figure 2 – IR History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99038" y="5284177"/>
            <a:ext cx="58243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Increase during exposure.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Continues to increase during clean up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689" y="224132"/>
            <a:ext cx="1411000" cy="48116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9522" y="1167369"/>
            <a:ext cx="5600701" cy="4069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91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891</TotalTime>
  <Words>406</Words>
  <Application>Microsoft Office PowerPoint</Application>
  <PresentationFormat>On-screen Show (4:3)</PresentationFormat>
  <Paragraphs>117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DoE Cleanser Screening Tests  First Cleanser using ETDA, Tetrasodium  (Trisodium Phosphate substitute)  Preliminary</vt:lpstr>
      <vt:lpstr>Objective </vt:lpstr>
      <vt:lpstr>Test parameters </vt:lpstr>
      <vt:lpstr>Test parameters (cont) </vt:lpstr>
      <vt:lpstr>Compound </vt:lpstr>
      <vt:lpstr>Results </vt:lpstr>
      <vt:lpstr>Results (cont)</vt:lpstr>
      <vt:lpstr>Results (cont) </vt:lpstr>
      <vt:lpstr>Results (cont) </vt:lpstr>
      <vt:lpstr>Results (cont) </vt:lpstr>
      <vt:lpstr>Results (cont) </vt:lpstr>
      <vt:lpstr>Results (cont) </vt:lpstr>
      <vt:lpstr>Results (cont)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DoE Cleanser Screening Tests  Simple Green – All Purpose Cleanser  Preliminary</dc:title>
  <dc:creator>William Collins</dc:creator>
  <cp:lastModifiedBy>William Collins</cp:lastModifiedBy>
  <cp:revision>67</cp:revision>
  <cp:lastPrinted>2014-09-23T18:43:53Z</cp:lastPrinted>
  <dcterms:created xsi:type="dcterms:W3CDTF">2014-09-01T19:06:37Z</dcterms:created>
  <dcterms:modified xsi:type="dcterms:W3CDTF">2015-10-19T20:19:27Z</dcterms:modified>
</cp:coreProperties>
</file>